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2" r:id="rId12"/>
  </p:sldIdLst>
  <p:sldSz cx="12192000" cy="6858000"/>
  <p:notesSz cx="6761163" cy="985678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0033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37" autoAdjust="0"/>
  </p:normalViewPr>
  <p:slideViewPr>
    <p:cSldViewPr>
      <p:cViewPr varScale="1">
        <p:scale>
          <a:sx n="45" d="100"/>
          <a:sy n="45" d="100"/>
        </p:scale>
        <p:origin x="922" y="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99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stantin Glukhenkiy" userId="24b49d37-c936-4e44-8fab-4bfac34f62f4" providerId="ADAL" clId="{CF5D0B70-9C98-4984-9634-C061B2F89581}"/>
    <pc:docChg chg="modSld">
      <pc:chgData name="Konstantin Glukhenkiy" userId="24b49d37-c936-4e44-8fab-4bfac34f62f4" providerId="ADAL" clId="{CF5D0B70-9C98-4984-9634-C061B2F89581}" dt="2025-09-01T11:29:59.367" v="10" actId="1076"/>
      <pc:docMkLst>
        <pc:docMk/>
      </pc:docMkLst>
      <pc:sldChg chg="addSp modSp mod">
        <pc:chgData name="Konstantin Glukhenkiy" userId="24b49d37-c936-4e44-8fab-4bfac34f62f4" providerId="ADAL" clId="{CF5D0B70-9C98-4984-9634-C061B2F89581}" dt="2025-09-01T11:29:59.367" v="10" actId="1076"/>
        <pc:sldMkLst>
          <pc:docMk/>
          <pc:sldMk cId="0" sldId="256"/>
        </pc:sldMkLst>
        <pc:spChg chg="add mod">
          <ac:chgData name="Konstantin Glukhenkiy" userId="24b49d37-c936-4e44-8fab-4bfac34f62f4" providerId="ADAL" clId="{CF5D0B70-9C98-4984-9634-C061B2F89581}" dt="2025-09-01T11:29:57.796" v="9" actId="6549"/>
          <ac:spMkLst>
            <pc:docMk/>
            <pc:sldMk cId="0" sldId="256"/>
            <ac:spMk id="3" creationId="{B8814ED1-50CF-7E8C-AF7F-D5EA2C183A57}"/>
          </ac:spMkLst>
        </pc:spChg>
        <pc:spChg chg="mod">
          <ac:chgData name="Konstantin Glukhenkiy" userId="24b49d37-c936-4e44-8fab-4bfac34f62f4" providerId="ADAL" clId="{CF5D0B70-9C98-4984-9634-C061B2F89581}" dt="2025-09-01T11:29:59.367" v="10" actId="1076"/>
          <ac:spMkLst>
            <pc:docMk/>
            <pc:sldMk cId="0" sldId="256"/>
            <ac:spMk id="4" creationId="{4CF181AD-2138-4110-A5E2-8649EDB8490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0B55DF59-0F53-4050-AF5E-93585945D4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F9FE615-1A8E-46A9-928A-77BADCFDED8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D0299-3734-408F-BE89-7B5D604F3AE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4F20359-3716-4F65-9039-AF43318B20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63075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8B55E68-307C-4842-94B4-6ED33D51A7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29050" y="9363075"/>
            <a:ext cx="29305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FC91E-EDAE-45FA-B21E-72AE395D1E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6343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fr-FR" altLang="ja-JP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8" y="0"/>
            <a:ext cx="292893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fr-FR" altLang="ja-JP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838" y="739775"/>
            <a:ext cx="6569075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681538"/>
            <a:ext cx="5408613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/>
              <a:t>Cliquez pour modifier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1488"/>
            <a:ext cx="29289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fr-FR" altLang="ja-JP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8" y="9361488"/>
            <a:ext cx="292893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2" tIns="45921" rIns="91842" bIns="45921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41FE2CFF-C77F-45F5-8196-7FFE9E57B434}" type="slidenum">
              <a:rPr lang="ja-JP" altLang="fr-FR"/>
              <a:pPr/>
              <a:t>‹#›</a:t>
            </a:fld>
            <a:endParaRPr lang="fr-FR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E2CFF-C77F-45F5-8196-7FFE9E57B434}" type="slidenum">
              <a:rPr lang="ja-JP" altLang="fr-FR" smtClean="0"/>
              <a:pPr/>
              <a:t>1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3742118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810C45F-D7AC-40B8-B361-5609B0B61D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616" y="128212"/>
            <a:ext cx="1512168" cy="12306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E22B0-3A17-45B7-AF4B-28357ACE90C3}" type="slidenum">
              <a:rPr lang="ja-JP" altLang="fr-FR"/>
              <a:pPr/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D32B0-8A42-44E7-9B4D-3C2296BFBD2E}" type="slidenum">
              <a:rPr lang="ja-JP" altLang="fr-FR"/>
              <a:pPr/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Calibri" panose="020F0502020204030204" pitchFamily="34" charset="0"/>
              <a:buChar char="−"/>
              <a:defRPr/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5D464-134C-4C80-B41F-7081051DEBC1}" type="slidenum">
              <a:rPr lang="ja-JP" altLang="fr-FR"/>
              <a:pPr/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F56F4-53F4-4744-8FEF-840AE151320B}" type="slidenum">
              <a:rPr lang="ja-JP" altLang="fr-FR"/>
              <a:pPr/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CAE38-802C-4BCD-8E23-F653FABC34F1}" type="slidenum">
              <a:rPr lang="ja-JP" altLang="fr-FR"/>
              <a:pPr/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F7609-A126-430D-864C-5251E8DC0566}" type="slidenum">
              <a:rPr lang="ja-JP" altLang="fr-FR"/>
              <a:pPr/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2F580-C48E-4C14-8111-BE255E1134ED}" type="slidenum">
              <a:rPr lang="ja-JP" altLang="fr-FR"/>
              <a:pPr/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A974D-1DC4-4C29-960C-4F23E42A2DA2}" type="slidenum">
              <a:rPr lang="ja-JP" altLang="fr-FR"/>
              <a:pPr/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50A2B-ED20-46DB-805A-96BB748EB760}" type="slidenum">
              <a:rPr lang="ja-JP" altLang="fr-FR"/>
              <a:pPr/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7C1A6-5432-4A88-9199-948E52B80477}" type="slidenum">
              <a:rPr lang="ja-JP" altLang="fr-FR"/>
              <a:pPr/>
              <a:t>‹#›</a:t>
            </a:fld>
            <a:endParaRPr lang="fr-FR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dirty="0"/>
              <a:t>Cliquez pour modifier les styles du texte du masque</a:t>
            </a:r>
          </a:p>
          <a:p>
            <a:pPr lvl="1"/>
            <a:r>
              <a:rPr lang="fr-FR" altLang="ja-JP" dirty="0"/>
              <a:t>Deuxième niveau</a:t>
            </a:r>
          </a:p>
          <a:p>
            <a:pPr lvl="2"/>
            <a:r>
              <a:rPr lang="fr-FR" altLang="ja-JP" dirty="0"/>
              <a:t>Troisième niveau</a:t>
            </a:r>
          </a:p>
          <a:p>
            <a:pPr lvl="3"/>
            <a:r>
              <a:rPr lang="fr-FR" altLang="ja-JP" dirty="0"/>
              <a:t>Quatrième niveau</a:t>
            </a:r>
          </a:p>
          <a:p>
            <a:pPr lvl="4"/>
            <a:r>
              <a:rPr lang="fr-FR" altLang="ja-JP" dirty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34" charset="-128"/>
              </a:defRPr>
            </a:lvl1pPr>
          </a:lstStyle>
          <a:p>
            <a:endParaRPr lang="fr-FR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34" charset="-128"/>
              </a:defRPr>
            </a:lvl1pPr>
          </a:lstStyle>
          <a:p>
            <a:endParaRPr lang="fr-FR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34" charset="-128"/>
              </a:defRPr>
            </a:lvl1pPr>
          </a:lstStyle>
          <a:p>
            <a:fld id="{841ADF96-E6CA-4184-9617-4AA0842E2F41}" type="slidenum">
              <a:rPr lang="ja-JP" altLang="fr-FR"/>
              <a:pPr/>
              <a:t>‹#›</a:t>
            </a:fld>
            <a:endParaRPr lang="fr-FR" altLang="ja-JP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CB5CF22-54B9-40F4-91F9-FB0988E0596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79512" y="20335"/>
            <a:ext cx="884497" cy="14047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alibri" panose="020F0502020204030204" pitchFamily="34" charset="0"/>
        <a:buChar char="−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4CF181AD-2138-4110-A5E2-8649EDB849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236787"/>
            <a:ext cx="10363200" cy="1470025"/>
          </a:xfrm>
        </p:spPr>
        <p:txBody>
          <a:bodyPr/>
          <a:lstStyle/>
          <a:p>
            <a:r>
              <a:rPr lang="sv-SE" dirty="0"/>
              <a:t>Proposal for a correction to </a:t>
            </a:r>
            <a:br>
              <a:rPr lang="sv-SE" dirty="0"/>
            </a:br>
            <a:r>
              <a:rPr lang="sv-SE" dirty="0"/>
              <a:t>UN Regulation No. 51.03</a:t>
            </a:r>
            <a:endParaRPr lang="fr-FR" dirty="0"/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15054904-277D-4336-8282-11732B0470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814ED1-50CF-7E8C-AF7F-D5EA2C183A57}"/>
              </a:ext>
            </a:extLst>
          </p:cNvPr>
          <p:cNvSpPr txBox="1"/>
          <p:nvPr/>
        </p:nvSpPr>
        <p:spPr>
          <a:xfrm>
            <a:off x="5215136" y="257776"/>
            <a:ext cx="6096000" cy="968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08263">
              <a:lnSpc>
                <a:spcPct val="107000"/>
              </a:lnSpc>
              <a:spcAft>
                <a:spcPts val="800"/>
              </a:spcAft>
              <a:tabLst>
                <a:tab pos="5731510" algn="r"/>
              </a:tabLst>
            </a:pPr>
            <a:r>
              <a:rPr lang="en-US" sz="1800" u="sng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Informal document</a:t>
            </a:r>
            <a:r>
              <a:rPr lang="en-US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 GRBP-82-23  </a:t>
            </a:r>
            <a:br>
              <a:rPr lang="en-US" sz="1800" b="1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(82</a:t>
            </a:r>
            <a:r>
              <a:rPr lang="en-US" sz="1800" baseline="300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nd</a:t>
            </a:r>
            <a:r>
              <a:rPr lang="en-US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 GRBP, 3-5 September 2025,</a:t>
            </a:r>
            <a:br>
              <a:rPr lang="en-US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</a:br>
            <a:r>
              <a:rPr lang="en-US" sz="1800" dirty="0">
                <a:effectLst/>
                <a:latin typeface="Calibri" panose="020F0502020204030204" pitchFamily="34" charset="0"/>
                <a:ea typeface="Yu Mincho" panose="02020400000000000000" pitchFamily="18" charset="-128"/>
                <a:cs typeface="Arial" panose="020B0604020202020204" pitchFamily="34" charset="0"/>
              </a:rPr>
              <a:t>agenda item 3)</a:t>
            </a:r>
            <a:endParaRPr lang="en-GB" sz="1800" dirty="0">
              <a:effectLst/>
              <a:latin typeface="Calibri" panose="020F0502020204030204" pitchFamily="34" charset="0"/>
              <a:ea typeface="Yu Mincho" panose="02020400000000000000" pitchFamily="18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Annex 8 (Indoor testing) in Regulation 51.03 contains an inconsistency, as it refers to free-rolling </a:t>
            </a:r>
            <a:r>
              <a:rPr lang="en-US" dirty="0" err="1"/>
              <a:t>tyre</a:t>
            </a:r>
            <a:r>
              <a:rPr lang="en-US" dirty="0"/>
              <a:t> noise measurements being performed according to two different methods.</a:t>
            </a:r>
          </a:p>
          <a:p>
            <a:endParaRPr lang="sv-SE" dirty="0"/>
          </a:p>
          <a:p>
            <a:r>
              <a:rPr lang="en-US" dirty="0"/>
              <a:t>This document explores the issue and proposes a correction to resolve the inconsistency.</a:t>
            </a:r>
            <a:endParaRPr lang="sv-SE" dirty="0"/>
          </a:p>
          <a:p>
            <a:endParaRPr lang="fr-FR" dirty="0"/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70BACB31-7172-AF7D-DDCC-709F25907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sv-SE" dirty="0" err="1"/>
              <a:t>Scope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17">
            <a:extLst>
              <a:ext uri="{FF2B5EF4-FFF2-40B4-BE49-F238E27FC236}">
                <a16:creationId xmlns:a16="http://schemas.microsoft.com/office/drawing/2014/main" id="{89536270-F008-5175-2BA9-2643B450EC8B}"/>
              </a:ext>
            </a:extLst>
          </p:cNvPr>
          <p:cNvSpPr txBox="1"/>
          <p:nvPr/>
        </p:nvSpPr>
        <p:spPr>
          <a:xfrm>
            <a:off x="2351584" y="7759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R51.03 </a:t>
            </a:r>
            <a:r>
              <a:rPr lang="sv-SE" b="1" dirty="0" err="1"/>
              <a:t>up</a:t>
            </a:r>
            <a:r>
              <a:rPr lang="sv-SE" b="1" dirty="0"/>
              <a:t> to supplement 4 (</a:t>
            </a:r>
            <a:r>
              <a:rPr lang="sv-SE" b="1" dirty="0" err="1"/>
              <a:t>introducing</a:t>
            </a:r>
            <a:r>
              <a:rPr lang="sv-SE" b="1" dirty="0"/>
              <a:t> </a:t>
            </a:r>
            <a:r>
              <a:rPr lang="sv-SE" b="1" dirty="0" err="1"/>
              <a:t>indoor</a:t>
            </a:r>
            <a:r>
              <a:rPr lang="sv-SE" b="1" dirty="0"/>
              <a:t> </a:t>
            </a:r>
            <a:r>
              <a:rPr lang="sv-SE" b="1" dirty="0" err="1"/>
              <a:t>testing</a:t>
            </a:r>
            <a:r>
              <a:rPr lang="sv-SE" b="1" dirty="0"/>
              <a:t> Annex 8</a:t>
            </a:r>
            <a:r>
              <a:rPr lang="sv-SE" dirty="0"/>
              <a:t>)</a:t>
            </a:r>
          </a:p>
        </p:txBody>
      </p:sp>
      <p:sp>
        <p:nvSpPr>
          <p:cNvPr id="5" name="Rektangel 2">
            <a:extLst>
              <a:ext uri="{FF2B5EF4-FFF2-40B4-BE49-F238E27FC236}">
                <a16:creationId xmlns:a16="http://schemas.microsoft.com/office/drawing/2014/main" id="{D3DE4AE3-7474-F3F1-D7C3-FB06A55858D8}"/>
              </a:ext>
            </a:extLst>
          </p:cNvPr>
          <p:cNvSpPr/>
          <p:nvPr/>
        </p:nvSpPr>
        <p:spPr>
          <a:xfrm>
            <a:off x="983357" y="335828"/>
            <a:ext cx="5810251" cy="64290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textruta 3">
            <a:extLst>
              <a:ext uri="{FF2B5EF4-FFF2-40B4-BE49-F238E27FC236}">
                <a16:creationId xmlns:a16="http://schemas.microsoft.com/office/drawing/2014/main" id="{B1E9D4E5-5177-659B-3705-2DA2EDDF887A}"/>
              </a:ext>
            </a:extLst>
          </p:cNvPr>
          <p:cNvSpPr txBox="1"/>
          <p:nvPr/>
        </p:nvSpPr>
        <p:spPr>
          <a:xfrm>
            <a:off x="983357" y="335828"/>
            <a:ext cx="45339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Annex 3</a:t>
            </a: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and instruments for measuring the sound made by motor vehicles</a:t>
            </a:r>
          </a:p>
        </p:txBody>
      </p:sp>
      <p:sp>
        <p:nvSpPr>
          <p:cNvPr id="7" name="textruta 4">
            <a:extLst>
              <a:ext uri="{FF2B5EF4-FFF2-40B4-BE49-F238E27FC236}">
                <a16:creationId xmlns:a16="http://schemas.microsoft.com/office/drawing/2014/main" id="{78D65E0F-21E1-49C4-897A-169FBF7BF6F6}"/>
              </a:ext>
            </a:extLst>
          </p:cNvPr>
          <p:cNvSpPr txBox="1"/>
          <p:nvPr/>
        </p:nvSpPr>
        <p:spPr>
          <a:xfrm>
            <a:off x="983357" y="979431"/>
            <a:ext cx="4448175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Methods of testing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Indoor tests shall be performed according to paragraph 3.1. using the specifications of </a:t>
            </a:r>
            <a:r>
              <a:rPr lang="en-US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ISO 362-3:2016, </a:t>
            </a:r>
            <a:r>
              <a:rPr lang="en-US" sz="12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variant 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For indoor application, the manufacturer shall provide to the technical service, documentation according to Annex 8, paragraph 1.  </a:t>
            </a:r>
            <a:r>
              <a:rPr lang="en-US" sz="12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Variant A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combination of indoor testing (power train sound) and outdoor testing (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sound). </a:t>
            </a:r>
          </a:p>
          <a:p>
            <a:r>
              <a:rPr lang="en-US" sz="1200" dirty="0"/>
              <a:t>…</a:t>
            </a:r>
            <a:endParaRPr lang="sv-SE" sz="1200" dirty="0"/>
          </a:p>
        </p:txBody>
      </p:sp>
      <p:sp>
        <p:nvSpPr>
          <p:cNvPr id="8" name="textruta 6">
            <a:extLst>
              <a:ext uri="{FF2B5EF4-FFF2-40B4-BE49-F238E27FC236}">
                <a16:creationId xmlns:a16="http://schemas.microsoft.com/office/drawing/2014/main" id="{21FFF0B7-7F9F-46C7-F367-E170638DE088}"/>
              </a:ext>
            </a:extLst>
          </p:cNvPr>
          <p:cNvSpPr txBox="1"/>
          <p:nvPr/>
        </p:nvSpPr>
        <p:spPr>
          <a:xfrm>
            <a:off x="983357" y="2967335"/>
            <a:ext cx="5067300" cy="461665"/>
          </a:xfrm>
          <a:prstGeom prst="rect">
            <a:avLst/>
          </a:prstGeom>
          <a:noFill/>
          <a:ln w="6350"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Annex 8 Indoor testing 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Indoor testing is only for Annex 3 and Annex 7 measurements.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21361F58-157D-61E7-2E18-DD2870A1B11F}"/>
              </a:ext>
            </a:extLst>
          </p:cNvPr>
          <p:cNvSpPr txBox="1"/>
          <p:nvPr/>
        </p:nvSpPr>
        <p:spPr>
          <a:xfrm>
            <a:off x="983357" y="3529608"/>
            <a:ext cx="4876800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Vehicle tested indoor using </a:t>
            </a:r>
            <a:r>
              <a:rPr lang="en-US" sz="12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Variant A</a:t>
            </a:r>
            <a:endParaRPr lang="sv-SE" sz="1200" b="1" dirty="0"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ruta 10">
            <a:extLst>
              <a:ext uri="{FF2B5EF4-FFF2-40B4-BE49-F238E27FC236}">
                <a16:creationId xmlns:a16="http://schemas.microsoft.com/office/drawing/2014/main" id="{030BCB0C-D242-8D97-D3A6-CDDE05B7B02C}"/>
              </a:ext>
            </a:extLst>
          </p:cNvPr>
          <p:cNvSpPr txBox="1"/>
          <p:nvPr/>
        </p:nvSpPr>
        <p:spPr>
          <a:xfrm>
            <a:off x="983357" y="3844498"/>
            <a:ext cx="558165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 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measurements of the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shall be performed on a test track as described paragraph 2.1.1. of Annex 3 of this Regulation. The evaluation of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consists of two procedures, namely:</a:t>
            </a:r>
          </a:p>
          <a:p>
            <a:pPr marL="228600" indent="-228600">
              <a:buAutoNum type="alphaLcParenBoth"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free rolling sound;</a:t>
            </a:r>
            <a:endParaRPr lang="en-US" sz="1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Evaluation of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including torque influence which can be derived from a) by a simplified method.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conditions for evaluation of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shall be done according to </a:t>
            </a:r>
            <a:r>
              <a:rPr lang="en-US" sz="1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paragraph 3. of this Annex.</a:t>
            </a:r>
          </a:p>
        </p:txBody>
      </p:sp>
      <p:sp>
        <p:nvSpPr>
          <p:cNvPr id="11" name="textruta 12">
            <a:extLst>
              <a:ext uri="{FF2B5EF4-FFF2-40B4-BE49-F238E27FC236}">
                <a16:creationId xmlns:a16="http://schemas.microsoft.com/office/drawing/2014/main" id="{83BA00B8-596A-CED0-2C97-4E793C3A6981}"/>
              </a:ext>
            </a:extLst>
          </p:cNvPr>
          <p:cNvSpPr txBox="1"/>
          <p:nvPr/>
        </p:nvSpPr>
        <p:spPr>
          <a:xfrm>
            <a:off x="983357" y="5598824"/>
            <a:ext cx="581025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3.  Procedure for measurement, evaluation, and calculation of </a:t>
            </a:r>
            <a:r>
              <a:rPr lang="en-US" sz="12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/road sound when using variant 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All conditions for evaluation of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sound, free rolling sound, and torque influence are described in </a:t>
            </a:r>
            <a:r>
              <a:rPr lang="en-US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ISO 362-3:2016, Annex B.</a:t>
            </a:r>
          </a:p>
        </p:txBody>
      </p:sp>
      <p:sp>
        <p:nvSpPr>
          <p:cNvPr id="12" name="textruta 18">
            <a:extLst>
              <a:ext uri="{FF2B5EF4-FFF2-40B4-BE49-F238E27FC236}">
                <a16:creationId xmlns:a16="http://schemas.microsoft.com/office/drawing/2014/main" id="{D19FE4E0-349D-7FC4-3B67-E0A7CDF13572}"/>
              </a:ext>
            </a:extLst>
          </p:cNvPr>
          <p:cNvSpPr txBox="1"/>
          <p:nvPr/>
        </p:nvSpPr>
        <p:spPr>
          <a:xfrm>
            <a:off x="6888499" y="2613392"/>
            <a:ext cx="5256173" cy="1631216"/>
          </a:xfrm>
          <a:prstGeom prst="rect">
            <a:avLst/>
          </a:prstGeom>
          <a:solidFill>
            <a:srgbClr val="D8FCF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100" b="1" dirty="0">
                <a:latin typeface="Cambria" panose="02040503050406030204" pitchFamily="18" charset="0"/>
                <a:ea typeface="Cambria" panose="02040503050406030204" pitchFamily="18" charset="0"/>
              </a:rPr>
              <a:t>ISO 362-3:2016 (Annex B)</a:t>
            </a:r>
          </a:p>
          <a:p>
            <a:r>
              <a:rPr lang="en-US" sz="1100" b="1" dirty="0">
                <a:latin typeface="Cambria" panose="02040503050406030204" pitchFamily="18" charset="0"/>
                <a:ea typeface="Cambria" panose="02040503050406030204" pitchFamily="18" charset="0"/>
              </a:rPr>
              <a:t>Procedure for measurement, evaluation, and calculation of </a:t>
            </a:r>
            <a:r>
              <a:rPr lang="en-US" sz="1100" b="1" dirty="0" err="1">
                <a:latin typeface="Cambria" panose="02040503050406030204" pitchFamily="18" charset="0"/>
                <a:ea typeface="Cambria" panose="02040503050406030204" pitchFamily="18" charset="0"/>
              </a:rPr>
              <a:t>tyre</a:t>
            </a:r>
            <a:r>
              <a:rPr lang="en-US" sz="1100" b="1" dirty="0">
                <a:latin typeface="Cambria" panose="02040503050406030204" pitchFamily="18" charset="0"/>
                <a:ea typeface="Cambria" panose="02040503050406030204" pitchFamily="18" charset="0"/>
              </a:rPr>
              <a:t>/ road noise when using variant A (Annex B)</a:t>
            </a:r>
          </a:p>
          <a:p>
            <a:endParaRPr lang="en-US" sz="1100" b="1" i="0" dirty="0">
              <a:solidFill>
                <a:srgbClr val="242021"/>
              </a:solidFill>
              <a:effectLst/>
              <a:latin typeface="Cambria-Bold"/>
            </a:endParaRPr>
          </a:p>
          <a:p>
            <a:r>
              <a:rPr lang="en-US" sz="1100" b="1" i="0" dirty="0">
                <a:solidFill>
                  <a:srgbClr val="242021"/>
                </a:solidFill>
                <a:effectLst/>
                <a:latin typeface="Cambria-Bold"/>
              </a:rPr>
              <a:t>B.2.1 </a:t>
            </a:r>
            <a:r>
              <a:rPr lang="en-US" sz="1100" b="1" i="0" dirty="0" err="1">
                <a:solidFill>
                  <a:srgbClr val="242021"/>
                </a:solidFill>
                <a:effectLst/>
                <a:latin typeface="Cambria-Bold"/>
              </a:rPr>
              <a:t>Tyre</a:t>
            </a:r>
            <a:r>
              <a:rPr lang="en-US" sz="1100" b="1" i="0" dirty="0">
                <a:solidFill>
                  <a:srgbClr val="242021"/>
                </a:solidFill>
                <a:effectLst/>
                <a:latin typeface="Cambria-Bold"/>
              </a:rPr>
              <a:t> test vehicle</a:t>
            </a:r>
            <a:r>
              <a:rPr lang="en-US" sz="1100" dirty="0"/>
              <a:t> </a:t>
            </a:r>
          </a:p>
          <a:p>
            <a:r>
              <a:rPr lang="fr-FR" sz="1100" b="1" i="0" dirty="0">
                <a:solidFill>
                  <a:srgbClr val="242021"/>
                </a:solidFill>
                <a:effectLst/>
                <a:latin typeface="Cambria-Bold"/>
              </a:rPr>
              <a:t>B.2.2 Power train conditions</a:t>
            </a:r>
            <a:r>
              <a:rPr lang="fr-FR" sz="1100" dirty="0"/>
              <a:t> </a:t>
            </a:r>
            <a:br>
              <a:rPr lang="fr-FR" sz="1200" dirty="0"/>
            </a:br>
            <a:r>
              <a:rPr lang="sv-SE" sz="1100" b="1" i="0" dirty="0">
                <a:solidFill>
                  <a:srgbClr val="242021"/>
                </a:solidFill>
                <a:effectLst/>
                <a:latin typeface="Cambria-Bold"/>
              </a:rPr>
              <a:t>B.2.3 Tyre </a:t>
            </a:r>
            <a:r>
              <a:rPr lang="sv-SE" sz="1100" b="1" i="0" dirty="0" err="1">
                <a:solidFill>
                  <a:srgbClr val="242021"/>
                </a:solidFill>
                <a:effectLst/>
                <a:latin typeface="Cambria-Bold"/>
              </a:rPr>
              <a:t>conditions</a:t>
            </a:r>
            <a:r>
              <a:rPr lang="sv-SE" sz="1100" dirty="0"/>
              <a:t> </a:t>
            </a:r>
            <a:br>
              <a:rPr lang="sv-SE" sz="1200" dirty="0"/>
            </a:br>
            <a:r>
              <a:rPr lang="sv-SE" sz="1100" b="1" i="0" dirty="0">
                <a:solidFill>
                  <a:srgbClr val="242021"/>
                </a:solidFill>
                <a:effectLst/>
                <a:latin typeface="Cambria-Bold"/>
              </a:rPr>
              <a:t>B.2.4 </a:t>
            </a:r>
            <a:r>
              <a:rPr lang="sv-SE" sz="1100" b="1" i="0" dirty="0" err="1">
                <a:solidFill>
                  <a:srgbClr val="242021"/>
                </a:solidFill>
                <a:effectLst/>
                <a:latin typeface="Cambria-Bold"/>
              </a:rPr>
              <a:t>Temperature</a:t>
            </a:r>
            <a:r>
              <a:rPr lang="sv-SE" sz="1100" b="1" i="0" dirty="0">
                <a:solidFill>
                  <a:srgbClr val="242021"/>
                </a:solidFill>
                <a:effectLst/>
                <a:latin typeface="Cambria-Bold"/>
              </a:rPr>
              <a:t> </a:t>
            </a:r>
            <a:r>
              <a:rPr lang="sv-SE" sz="1100" b="1" i="0" dirty="0" err="1">
                <a:solidFill>
                  <a:srgbClr val="242021"/>
                </a:solidFill>
                <a:effectLst/>
                <a:latin typeface="Cambria-Bold"/>
              </a:rPr>
              <a:t>correction</a:t>
            </a:r>
            <a:r>
              <a:rPr lang="sv-SE" sz="1100" dirty="0"/>
              <a:t> </a:t>
            </a:r>
            <a:br>
              <a:rPr lang="sv-SE" sz="1200" dirty="0"/>
            </a:br>
            <a:r>
              <a:rPr lang="en-US" sz="1100" b="1" dirty="0">
                <a:latin typeface="Cambria" panose="02040503050406030204" pitchFamily="18" charset="0"/>
                <a:ea typeface="Cambria" panose="02040503050406030204" pitchFamily="18" charset="0"/>
              </a:rPr>
              <a:t>B.3.1 Vehicle operating conditions for the free rolling noise component</a:t>
            </a:r>
          </a:p>
        </p:txBody>
      </p:sp>
      <p:cxnSp>
        <p:nvCxnSpPr>
          <p:cNvPr id="13" name="Koppling: vinklad 15">
            <a:extLst>
              <a:ext uri="{FF2B5EF4-FFF2-40B4-BE49-F238E27FC236}">
                <a16:creationId xmlns:a16="http://schemas.microsoft.com/office/drawing/2014/main" id="{3E90094D-4C59-6771-15A6-31FF877D669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086556" y="3525427"/>
            <a:ext cx="2988826" cy="2615060"/>
          </a:xfrm>
          <a:prstGeom prst="bentConnector3">
            <a:avLst>
              <a:gd name="adj1" fmla="val 99643"/>
            </a:avLst>
          </a:prstGeom>
          <a:ln w="19050">
            <a:solidFill>
              <a:srgbClr val="2BEFF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24">
            <a:extLst>
              <a:ext uri="{FF2B5EF4-FFF2-40B4-BE49-F238E27FC236}">
                <a16:creationId xmlns:a16="http://schemas.microsoft.com/office/drawing/2014/main" id="{92D819CD-60FA-035B-C39A-13B3C4073ED9}"/>
              </a:ext>
            </a:extLst>
          </p:cNvPr>
          <p:cNvSpPr txBox="1"/>
          <p:nvPr/>
        </p:nvSpPr>
        <p:spPr>
          <a:xfrm>
            <a:off x="6888499" y="415472"/>
            <a:ext cx="5256173" cy="1277273"/>
          </a:xfrm>
          <a:prstGeom prst="rect">
            <a:avLst/>
          </a:prstGeom>
          <a:solidFill>
            <a:srgbClr val="D8FCF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100" b="1" i="0" dirty="0">
                <a:solidFill>
                  <a:srgbClr val="242021"/>
                </a:solidFill>
                <a:effectLst/>
                <a:latin typeface="Cambria-Bold"/>
              </a:rPr>
              <a:t>ISO362-3:2016</a:t>
            </a:r>
          </a:p>
          <a:p>
            <a:r>
              <a:rPr lang="en-US" sz="1100" b="1" i="0" dirty="0">
                <a:solidFill>
                  <a:srgbClr val="242021"/>
                </a:solidFill>
                <a:effectLst/>
                <a:latin typeface="Cambria-Bold"/>
              </a:rPr>
              <a:t>Variant A</a:t>
            </a:r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: Measurement of power train noise on the dynamometer analogously to ISO 362-1 and energetical addition of the </a:t>
            </a:r>
            <a:r>
              <a:rPr lang="en-US" sz="11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tyre</a:t>
            </a:r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/road noise (measured separately on an outdoor test track) (see </a:t>
            </a:r>
            <a:r>
              <a:rPr lang="en-US" sz="1100" b="0" i="0" dirty="0">
                <a:solidFill>
                  <a:srgbClr val="053CF5"/>
                </a:solidFill>
                <a:effectLst/>
                <a:latin typeface="Cambria" panose="02040503050406030204" pitchFamily="18" charset="0"/>
              </a:rPr>
              <a:t>10.2</a:t>
            </a:r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).</a:t>
            </a:r>
            <a:r>
              <a:rPr lang="en-US" sz="1100" dirty="0"/>
              <a:t> </a:t>
            </a:r>
          </a:p>
          <a:p>
            <a:endParaRPr lang="en-US" sz="1100" b="0" i="0" dirty="0">
              <a:solidFill>
                <a:srgbClr val="242021"/>
              </a:solidFill>
              <a:effectLst/>
              <a:latin typeface="Cambria" panose="02040503050406030204" pitchFamily="18" charset="0"/>
            </a:endParaRPr>
          </a:p>
          <a:p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All conditions for evaluation of </a:t>
            </a:r>
            <a:r>
              <a:rPr lang="en-US" sz="11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tyre</a:t>
            </a:r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/road noise, free rolling noise, and torque influence are described in </a:t>
            </a:r>
            <a:r>
              <a:rPr lang="en-US" sz="1100" b="0" i="0" dirty="0">
                <a:solidFill>
                  <a:srgbClr val="053CF5"/>
                </a:solidFill>
                <a:effectLst/>
                <a:latin typeface="Cambria" panose="02040503050406030204" pitchFamily="18" charset="0"/>
              </a:rPr>
              <a:t>Annex B</a:t>
            </a:r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.</a:t>
            </a:r>
            <a:r>
              <a:rPr lang="en-US" sz="1100" dirty="0"/>
              <a:t> </a:t>
            </a:r>
          </a:p>
        </p:txBody>
      </p:sp>
      <p:cxnSp>
        <p:nvCxnSpPr>
          <p:cNvPr id="15" name="Koppling: vinklad 26">
            <a:extLst>
              <a:ext uri="{FF2B5EF4-FFF2-40B4-BE49-F238E27FC236}">
                <a16:creationId xmlns:a16="http://schemas.microsoft.com/office/drawing/2014/main" id="{30456E23-14C0-4BF9-0B9D-E470A611A107}"/>
              </a:ext>
            </a:extLst>
          </p:cNvPr>
          <p:cNvCxnSpPr>
            <a:cxnSpLocks/>
          </p:cNvCxnSpPr>
          <p:nvPr/>
        </p:nvCxnSpPr>
        <p:spPr>
          <a:xfrm flipV="1">
            <a:off x="3517006" y="940755"/>
            <a:ext cx="3340125" cy="810140"/>
          </a:xfrm>
          <a:prstGeom prst="bentConnector3">
            <a:avLst>
              <a:gd name="adj1" fmla="val 69112"/>
            </a:avLst>
          </a:prstGeom>
          <a:ln w="19050">
            <a:solidFill>
              <a:srgbClr val="2BEFF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2">
            <a:extLst>
              <a:ext uri="{FF2B5EF4-FFF2-40B4-BE49-F238E27FC236}">
                <a16:creationId xmlns:a16="http://schemas.microsoft.com/office/drawing/2014/main" id="{F378D043-3D90-6474-AC0E-A053AD60C35D}"/>
              </a:ext>
            </a:extLst>
          </p:cNvPr>
          <p:cNvSpPr/>
          <p:nvPr/>
        </p:nvSpPr>
        <p:spPr>
          <a:xfrm>
            <a:off x="983433" y="335828"/>
            <a:ext cx="5684770" cy="64290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3">
            <a:extLst>
              <a:ext uri="{FF2B5EF4-FFF2-40B4-BE49-F238E27FC236}">
                <a16:creationId xmlns:a16="http://schemas.microsoft.com/office/drawing/2014/main" id="{0F7C3576-6C26-748A-4C66-99F2FAF5868F}"/>
              </a:ext>
            </a:extLst>
          </p:cNvPr>
          <p:cNvSpPr txBox="1"/>
          <p:nvPr/>
        </p:nvSpPr>
        <p:spPr>
          <a:xfrm>
            <a:off x="983432" y="335828"/>
            <a:ext cx="443598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Annex 3</a:t>
            </a: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and instruments for measuring the sound made by motor vehicles</a:t>
            </a:r>
          </a:p>
        </p:txBody>
      </p:sp>
      <p:sp>
        <p:nvSpPr>
          <p:cNvPr id="6" name="textruta 4">
            <a:extLst>
              <a:ext uri="{FF2B5EF4-FFF2-40B4-BE49-F238E27FC236}">
                <a16:creationId xmlns:a16="http://schemas.microsoft.com/office/drawing/2014/main" id="{ED0C046D-3768-71A4-04FB-038FEBDEE268}"/>
              </a:ext>
            </a:extLst>
          </p:cNvPr>
          <p:cNvSpPr txBox="1"/>
          <p:nvPr/>
        </p:nvSpPr>
        <p:spPr>
          <a:xfrm>
            <a:off x="983433" y="979431"/>
            <a:ext cx="4352110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Methods of testing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Indoor tests shall be performed according to paragraph 3.1. using the specifications of </a:t>
            </a:r>
            <a:r>
              <a:rPr lang="en-US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ISO 362-3:2016, </a:t>
            </a:r>
            <a:r>
              <a:rPr lang="en-US" sz="12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variant 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For indoor application, the manufacturer shall provide to the technical service, documentation according to Annex 8, paragraph 1.  </a:t>
            </a:r>
            <a:r>
              <a:rPr lang="en-US" sz="12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Variant A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combination of indoor testing (power train sound) and outdoor testing (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sound). </a:t>
            </a:r>
          </a:p>
          <a:p>
            <a:r>
              <a:rPr lang="en-US" sz="1200" dirty="0"/>
              <a:t>…</a:t>
            </a:r>
            <a:endParaRPr lang="sv-SE" sz="1200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FEE5F295-60B6-3704-34E2-05881CFF6064}"/>
              </a:ext>
            </a:extLst>
          </p:cNvPr>
          <p:cNvSpPr txBox="1"/>
          <p:nvPr/>
        </p:nvSpPr>
        <p:spPr>
          <a:xfrm>
            <a:off x="983432" y="2967335"/>
            <a:ext cx="4957864" cy="461665"/>
          </a:xfrm>
          <a:prstGeom prst="rect">
            <a:avLst/>
          </a:prstGeom>
          <a:noFill/>
          <a:ln w="6350">
            <a:noFill/>
          </a:ln>
        </p:spPr>
        <p:txBody>
          <a:bodyPr wrap="square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Annex 8 Indoor testing 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Indoor testing is only for Annex 3 and Annex 7 measurements.</a:t>
            </a:r>
          </a:p>
        </p:txBody>
      </p:sp>
      <p:sp>
        <p:nvSpPr>
          <p:cNvPr id="8" name="textruta 8">
            <a:extLst>
              <a:ext uri="{FF2B5EF4-FFF2-40B4-BE49-F238E27FC236}">
                <a16:creationId xmlns:a16="http://schemas.microsoft.com/office/drawing/2014/main" id="{9CDF55EE-ED12-9E6B-C2ED-686CB5977B7A}"/>
              </a:ext>
            </a:extLst>
          </p:cNvPr>
          <p:cNvSpPr txBox="1"/>
          <p:nvPr/>
        </p:nvSpPr>
        <p:spPr>
          <a:xfrm>
            <a:off x="983432" y="3529608"/>
            <a:ext cx="4771478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Vehicle tested indoor using </a:t>
            </a:r>
            <a:r>
              <a:rPr lang="en-US" sz="1200" b="1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Variant A</a:t>
            </a:r>
            <a:endParaRPr lang="sv-SE" sz="1200" b="1" dirty="0">
              <a:highlight>
                <a:srgbClr val="00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ruta 10">
            <a:extLst>
              <a:ext uri="{FF2B5EF4-FFF2-40B4-BE49-F238E27FC236}">
                <a16:creationId xmlns:a16="http://schemas.microsoft.com/office/drawing/2014/main" id="{55B1E191-A813-11A7-3170-5C624BD8A0C0}"/>
              </a:ext>
            </a:extLst>
          </p:cNvPr>
          <p:cNvSpPr txBox="1"/>
          <p:nvPr/>
        </p:nvSpPr>
        <p:spPr>
          <a:xfrm>
            <a:off x="983432" y="3844498"/>
            <a:ext cx="546110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 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measurements of the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shall be performed on a test track as described paragraph 2.1.1. of Annex 3 of this Regulation. The evaluation of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consists of two procedures, namely: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Evaluation of free rolling sound;</a:t>
            </a:r>
            <a:r>
              <a:rPr lang="en-US" sz="1200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as described in Appendix 3  of Annex 3;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Evaluation of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including torque influence which can be derived from a) by a simplified method.</a:t>
            </a:r>
          </a:p>
          <a:p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conditions for evaluation of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shall be done according to </a:t>
            </a:r>
            <a:r>
              <a:rPr lang="en-US" sz="1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paragraph 3. of this Annex.</a:t>
            </a:r>
          </a:p>
        </p:txBody>
      </p:sp>
      <p:sp>
        <p:nvSpPr>
          <p:cNvPr id="10" name="textruta 12">
            <a:extLst>
              <a:ext uri="{FF2B5EF4-FFF2-40B4-BE49-F238E27FC236}">
                <a16:creationId xmlns:a16="http://schemas.microsoft.com/office/drawing/2014/main" id="{36413786-03C9-B489-8D53-07ED42FCF09A}"/>
              </a:ext>
            </a:extLst>
          </p:cNvPr>
          <p:cNvSpPr txBox="1"/>
          <p:nvPr/>
        </p:nvSpPr>
        <p:spPr>
          <a:xfrm>
            <a:off x="983433" y="5598824"/>
            <a:ext cx="568477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3.  Procedure for measurement, evaluation, and calculation of </a:t>
            </a:r>
            <a:r>
              <a:rPr lang="en-US" sz="1200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/road sound when using variant 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All conditions for evaluation of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sound, free rolling sound, and torque influence are described in </a:t>
            </a:r>
            <a:r>
              <a:rPr lang="en-US" sz="1200" dirty="0"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ISO 362-3:2016, Annex B.</a:t>
            </a:r>
          </a:p>
        </p:txBody>
      </p:sp>
      <p:sp>
        <p:nvSpPr>
          <p:cNvPr id="11" name="textruta 18">
            <a:extLst>
              <a:ext uri="{FF2B5EF4-FFF2-40B4-BE49-F238E27FC236}">
                <a16:creationId xmlns:a16="http://schemas.microsoft.com/office/drawing/2014/main" id="{F73C6B0D-742F-A9FE-D3F0-56F02026A5C3}"/>
              </a:ext>
            </a:extLst>
          </p:cNvPr>
          <p:cNvSpPr txBox="1"/>
          <p:nvPr/>
        </p:nvSpPr>
        <p:spPr>
          <a:xfrm>
            <a:off x="6908567" y="2641366"/>
            <a:ext cx="5164119" cy="1631216"/>
          </a:xfrm>
          <a:prstGeom prst="rect">
            <a:avLst/>
          </a:prstGeom>
          <a:solidFill>
            <a:srgbClr val="D8FCF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100" b="1" dirty="0">
                <a:latin typeface="Cambria" panose="02040503050406030204" pitchFamily="18" charset="0"/>
                <a:ea typeface="Cambria" panose="02040503050406030204" pitchFamily="18" charset="0"/>
              </a:rPr>
              <a:t>ISO 362-3:2016 (Annex B)</a:t>
            </a:r>
          </a:p>
          <a:p>
            <a:r>
              <a:rPr lang="en-US" sz="1100" b="1" dirty="0">
                <a:latin typeface="Cambria" panose="02040503050406030204" pitchFamily="18" charset="0"/>
                <a:ea typeface="Cambria" panose="02040503050406030204" pitchFamily="18" charset="0"/>
              </a:rPr>
              <a:t>Procedure for measurement, evaluation, and calculation of </a:t>
            </a:r>
            <a:r>
              <a:rPr lang="en-US" sz="1100" b="1" dirty="0" err="1">
                <a:latin typeface="Cambria" panose="02040503050406030204" pitchFamily="18" charset="0"/>
                <a:ea typeface="Cambria" panose="02040503050406030204" pitchFamily="18" charset="0"/>
              </a:rPr>
              <a:t>tyre</a:t>
            </a:r>
            <a:r>
              <a:rPr lang="en-US" sz="1100" b="1" dirty="0">
                <a:latin typeface="Cambria" panose="02040503050406030204" pitchFamily="18" charset="0"/>
                <a:ea typeface="Cambria" panose="02040503050406030204" pitchFamily="18" charset="0"/>
              </a:rPr>
              <a:t>/ road noise when using variant A (Annex B)</a:t>
            </a:r>
          </a:p>
          <a:p>
            <a:endParaRPr lang="en-US" sz="1100" b="1" i="0" dirty="0">
              <a:solidFill>
                <a:srgbClr val="242021"/>
              </a:solidFill>
              <a:effectLst/>
              <a:latin typeface="Cambria-Bold"/>
            </a:endParaRPr>
          </a:p>
          <a:p>
            <a:r>
              <a:rPr lang="en-US" sz="1100" b="1" i="0" dirty="0">
                <a:solidFill>
                  <a:srgbClr val="242021"/>
                </a:solidFill>
                <a:effectLst/>
                <a:latin typeface="Cambria-Bold"/>
              </a:rPr>
              <a:t>B.2.1 </a:t>
            </a:r>
            <a:r>
              <a:rPr lang="en-US" sz="1100" b="1" i="0" dirty="0" err="1">
                <a:solidFill>
                  <a:srgbClr val="242021"/>
                </a:solidFill>
                <a:effectLst/>
                <a:latin typeface="Cambria-Bold"/>
              </a:rPr>
              <a:t>Tyre</a:t>
            </a:r>
            <a:r>
              <a:rPr lang="en-US" sz="1100" b="1" i="0" dirty="0">
                <a:solidFill>
                  <a:srgbClr val="242021"/>
                </a:solidFill>
                <a:effectLst/>
                <a:latin typeface="Cambria-Bold"/>
              </a:rPr>
              <a:t> test vehicle</a:t>
            </a:r>
            <a:r>
              <a:rPr lang="en-US" sz="1100" dirty="0"/>
              <a:t> </a:t>
            </a:r>
          </a:p>
          <a:p>
            <a:r>
              <a:rPr lang="fr-FR" sz="1100" b="1" i="0" dirty="0">
                <a:solidFill>
                  <a:srgbClr val="242021"/>
                </a:solidFill>
                <a:effectLst/>
                <a:latin typeface="Cambria-Bold"/>
              </a:rPr>
              <a:t>B.2.2 Power train conditions</a:t>
            </a:r>
            <a:r>
              <a:rPr lang="fr-FR" sz="1100" dirty="0"/>
              <a:t> </a:t>
            </a:r>
            <a:br>
              <a:rPr lang="fr-FR" sz="1200" dirty="0"/>
            </a:br>
            <a:r>
              <a:rPr lang="sv-SE" sz="1100" b="1" i="0" dirty="0">
                <a:solidFill>
                  <a:srgbClr val="242021"/>
                </a:solidFill>
                <a:effectLst/>
                <a:latin typeface="Cambria-Bold"/>
              </a:rPr>
              <a:t>B.2.3 Tyre </a:t>
            </a:r>
            <a:r>
              <a:rPr lang="sv-SE" sz="1100" b="1" i="0" dirty="0" err="1">
                <a:solidFill>
                  <a:srgbClr val="242021"/>
                </a:solidFill>
                <a:effectLst/>
                <a:latin typeface="Cambria-Bold"/>
              </a:rPr>
              <a:t>conditions</a:t>
            </a:r>
            <a:r>
              <a:rPr lang="sv-SE" sz="1100" dirty="0"/>
              <a:t> </a:t>
            </a:r>
            <a:br>
              <a:rPr lang="sv-SE" sz="1200" dirty="0"/>
            </a:br>
            <a:r>
              <a:rPr lang="sv-SE" sz="1100" b="1" i="0" dirty="0">
                <a:solidFill>
                  <a:srgbClr val="242021"/>
                </a:solidFill>
                <a:effectLst/>
                <a:latin typeface="Cambria-Bold"/>
              </a:rPr>
              <a:t>B.2.4 </a:t>
            </a:r>
            <a:r>
              <a:rPr lang="sv-SE" sz="1100" b="1" i="0" dirty="0" err="1">
                <a:solidFill>
                  <a:srgbClr val="242021"/>
                </a:solidFill>
                <a:effectLst/>
                <a:latin typeface="Cambria-Bold"/>
              </a:rPr>
              <a:t>Temperature</a:t>
            </a:r>
            <a:r>
              <a:rPr lang="sv-SE" sz="1100" b="1" i="0" dirty="0">
                <a:solidFill>
                  <a:srgbClr val="242021"/>
                </a:solidFill>
                <a:effectLst/>
                <a:latin typeface="Cambria-Bold"/>
              </a:rPr>
              <a:t> </a:t>
            </a:r>
            <a:r>
              <a:rPr lang="sv-SE" sz="1100" b="1" i="0" dirty="0" err="1">
                <a:solidFill>
                  <a:srgbClr val="242021"/>
                </a:solidFill>
                <a:effectLst/>
                <a:latin typeface="Cambria-Bold"/>
              </a:rPr>
              <a:t>correction</a:t>
            </a:r>
            <a:r>
              <a:rPr lang="sv-SE" sz="1100" dirty="0"/>
              <a:t> </a:t>
            </a:r>
            <a:br>
              <a:rPr lang="sv-SE" sz="1200" dirty="0"/>
            </a:br>
            <a:r>
              <a:rPr lang="en-US" sz="1100" b="1" dirty="0">
                <a:latin typeface="Cambria" panose="02040503050406030204" pitchFamily="18" charset="0"/>
                <a:ea typeface="Cambria" panose="02040503050406030204" pitchFamily="18" charset="0"/>
              </a:rPr>
              <a:t>B.3.1 Vehicle operating conditions for the free rolling noise component</a:t>
            </a:r>
          </a:p>
        </p:txBody>
      </p:sp>
      <p:cxnSp>
        <p:nvCxnSpPr>
          <p:cNvPr id="12" name="Koppling: vinklad 15">
            <a:extLst>
              <a:ext uri="{FF2B5EF4-FFF2-40B4-BE49-F238E27FC236}">
                <a16:creationId xmlns:a16="http://schemas.microsoft.com/office/drawing/2014/main" id="{FFA7ECB2-FDA9-05CA-F75A-7BCCD62C582E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086631" y="3525427"/>
            <a:ext cx="2988826" cy="2615060"/>
          </a:xfrm>
          <a:prstGeom prst="bentConnector3">
            <a:avLst>
              <a:gd name="adj1" fmla="val 50000"/>
            </a:avLst>
          </a:prstGeom>
          <a:ln w="19050">
            <a:solidFill>
              <a:srgbClr val="2BEFF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ruta 17">
            <a:extLst>
              <a:ext uri="{FF2B5EF4-FFF2-40B4-BE49-F238E27FC236}">
                <a16:creationId xmlns:a16="http://schemas.microsoft.com/office/drawing/2014/main" id="{2DEAA05F-E52E-9C4F-2C59-E5EA2E6404C6}"/>
              </a:ext>
            </a:extLst>
          </p:cNvPr>
          <p:cNvSpPr txBox="1"/>
          <p:nvPr/>
        </p:nvSpPr>
        <p:spPr>
          <a:xfrm>
            <a:off x="3517081" y="7759"/>
            <a:ext cx="6791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R51.03 </a:t>
            </a:r>
            <a:r>
              <a:rPr lang="sv-SE" b="1" dirty="0" err="1"/>
              <a:t>up</a:t>
            </a:r>
            <a:r>
              <a:rPr lang="sv-SE" b="1" dirty="0"/>
              <a:t> to supplement </a:t>
            </a:r>
            <a:r>
              <a:rPr lang="sv-SE" b="1" dirty="0">
                <a:highlight>
                  <a:srgbClr val="FFFF00"/>
                </a:highlight>
              </a:rPr>
              <a:t>7</a:t>
            </a:r>
            <a:r>
              <a:rPr lang="sv-SE" b="1" dirty="0"/>
              <a:t> (</a:t>
            </a:r>
            <a:r>
              <a:rPr lang="sv-SE" b="1" dirty="0" err="1"/>
              <a:t>introducing</a:t>
            </a:r>
            <a:r>
              <a:rPr lang="sv-SE" b="1" dirty="0"/>
              <a:t> tyre </a:t>
            </a:r>
            <a:r>
              <a:rPr lang="sv-SE" b="1" dirty="0" err="1"/>
              <a:t>temperature</a:t>
            </a:r>
            <a:r>
              <a:rPr lang="sv-SE" b="1" dirty="0"/>
              <a:t> </a:t>
            </a:r>
            <a:r>
              <a:rPr lang="sv-SE" b="1" dirty="0" err="1"/>
              <a:t>correction</a:t>
            </a:r>
            <a:endParaRPr lang="sv-SE" dirty="0"/>
          </a:p>
        </p:txBody>
      </p:sp>
      <p:sp>
        <p:nvSpPr>
          <p:cNvPr id="14" name="textruta 24">
            <a:extLst>
              <a:ext uri="{FF2B5EF4-FFF2-40B4-BE49-F238E27FC236}">
                <a16:creationId xmlns:a16="http://schemas.microsoft.com/office/drawing/2014/main" id="{A32CA49F-D79A-D184-8D6A-32DC0FBC8BF4}"/>
              </a:ext>
            </a:extLst>
          </p:cNvPr>
          <p:cNvSpPr txBox="1"/>
          <p:nvPr/>
        </p:nvSpPr>
        <p:spPr>
          <a:xfrm>
            <a:off x="6888575" y="415472"/>
            <a:ext cx="5164118" cy="1277273"/>
          </a:xfrm>
          <a:prstGeom prst="rect">
            <a:avLst/>
          </a:prstGeom>
          <a:solidFill>
            <a:srgbClr val="D8FCF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100" b="1" i="0" dirty="0">
                <a:solidFill>
                  <a:srgbClr val="242021"/>
                </a:solidFill>
                <a:effectLst/>
                <a:latin typeface="Cambria-Bold"/>
              </a:rPr>
              <a:t>ISO362-3:2016</a:t>
            </a:r>
          </a:p>
          <a:p>
            <a:r>
              <a:rPr lang="en-US" sz="1100" b="1" i="0" dirty="0">
                <a:solidFill>
                  <a:srgbClr val="242021"/>
                </a:solidFill>
                <a:effectLst/>
                <a:latin typeface="Cambria-Bold"/>
              </a:rPr>
              <a:t>Variant A</a:t>
            </a:r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: Measurement of power train noise on the dynamometer analogously to ISO 362-1 and energetical addition of the </a:t>
            </a:r>
            <a:r>
              <a:rPr lang="en-US" sz="11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tyre</a:t>
            </a:r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/road noise (measured separately on an outdoor test track) (see </a:t>
            </a:r>
            <a:r>
              <a:rPr lang="en-US" sz="1100" b="0" i="0" dirty="0">
                <a:solidFill>
                  <a:srgbClr val="053CF5"/>
                </a:solidFill>
                <a:effectLst/>
                <a:latin typeface="Cambria" panose="02040503050406030204" pitchFamily="18" charset="0"/>
              </a:rPr>
              <a:t>10.2</a:t>
            </a:r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).</a:t>
            </a:r>
            <a:r>
              <a:rPr lang="en-US" sz="1100" dirty="0"/>
              <a:t> </a:t>
            </a:r>
          </a:p>
          <a:p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…</a:t>
            </a:r>
          </a:p>
          <a:p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All conditions for evaluation of </a:t>
            </a:r>
            <a:r>
              <a:rPr lang="en-US" sz="11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tyre</a:t>
            </a:r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/road noise, free rolling noise, and torque influence are described in </a:t>
            </a:r>
            <a:r>
              <a:rPr lang="en-US" sz="1100" b="0" i="0" dirty="0">
                <a:solidFill>
                  <a:srgbClr val="053CF5"/>
                </a:solidFill>
                <a:effectLst/>
                <a:latin typeface="Cambria" panose="02040503050406030204" pitchFamily="18" charset="0"/>
              </a:rPr>
              <a:t>Annex B</a:t>
            </a:r>
            <a:r>
              <a:rPr lang="en-US" sz="11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</a:rPr>
              <a:t>.</a:t>
            </a:r>
            <a:r>
              <a:rPr lang="en-US" sz="1100" dirty="0"/>
              <a:t> </a:t>
            </a:r>
          </a:p>
        </p:txBody>
      </p:sp>
      <p:cxnSp>
        <p:nvCxnSpPr>
          <p:cNvPr id="15" name="Koppling: vinklad 26">
            <a:extLst>
              <a:ext uri="{FF2B5EF4-FFF2-40B4-BE49-F238E27FC236}">
                <a16:creationId xmlns:a16="http://schemas.microsoft.com/office/drawing/2014/main" id="{D0F20259-6004-E4EC-0EB9-56A0F9BBBDA1}"/>
              </a:ext>
            </a:extLst>
          </p:cNvPr>
          <p:cNvCxnSpPr>
            <a:cxnSpLocks/>
          </p:cNvCxnSpPr>
          <p:nvPr/>
        </p:nvCxnSpPr>
        <p:spPr>
          <a:xfrm flipV="1">
            <a:off x="3517081" y="940755"/>
            <a:ext cx="3340125" cy="810140"/>
          </a:xfrm>
          <a:prstGeom prst="bentConnector3">
            <a:avLst>
              <a:gd name="adj1" fmla="val 50000"/>
            </a:avLst>
          </a:prstGeom>
          <a:ln w="19050">
            <a:solidFill>
              <a:srgbClr val="2BEFF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ruta 7">
            <a:extLst>
              <a:ext uri="{FF2B5EF4-FFF2-40B4-BE49-F238E27FC236}">
                <a16:creationId xmlns:a16="http://schemas.microsoft.com/office/drawing/2014/main" id="{CB0B8626-349D-BCEF-8EDB-0C136890ED39}"/>
              </a:ext>
            </a:extLst>
          </p:cNvPr>
          <p:cNvSpPr txBox="1"/>
          <p:nvPr/>
        </p:nvSpPr>
        <p:spPr>
          <a:xfrm>
            <a:off x="6893425" y="4458186"/>
            <a:ext cx="5251247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Annex 3 – Appendix 3</a:t>
            </a: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Coast-by test method for measuring </a:t>
            </a: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-rolling sound emission</a:t>
            </a:r>
          </a:p>
        </p:txBody>
      </p:sp>
      <p:sp>
        <p:nvSpPr>
          <p:cNvPr id="17" name="textruta 9">
            <a:extLst>
              <a:ext uri="{FF2B5EF4-FFF2-40B4-BE49-F238E27FC236}">
                <a16:creationId xmlns:a16="http://schemas.microsoft.com/office/drawing/2014/main" id="{57040615-D325-4A57-4F47-FB1DC6FF1A89}"/>
              </a:ext>
            </a:extLst>
          </p:cNvPr>
          <p:cNvSpPr txBox="1"/>
          <p:nvPr/>
        </p:nvSpPr>
        <p:spPr>
          <a:xfrm>
            <a:off x="6923709" y="5221210"/>
            <a:ext cx="512974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i="1" dirty="0"/>
              <a:t>Comment: </a:t>
            </a:r>
            <a:r>
              <a:rPr lang="sv-SE" sz="1400" i="1" dirty="0" err="1"/>
              <a:t>According</a:t>
            </a:r>
            <a:r>
              <a:rPr lang="sv-SE" sz="1400" i="1" dirty="0"/>
              <a:t> to 2.3 a) the </a:t>
            </a:r>
            <a:r>
              <a:rPr lang="sv-SE" sz="1400" i="1" dirty="0" err="1"/>
              <a:t>free</a:t>
            </a:r>
            <a:r>
              <a:rPr lang="sv-SE" sz="1400" i="1" dirty="0"/>
              <a:t> </a:t>
            </a:r>
            <a:r>
              <a:rPr lang="sv-SE" sz="1400" i="1" dirty="0" err="1"/>
              <a:t>rolling</a:t>
            </a:r>
            <a:r>
              <a:rPr lang="sv-SE" sz="1400" i="1" dirty="0"/>
              <a:t> sound </a:t>
            </a:r>
            <a:r>
              <a:rPr lang="sv-SE" sz="1400" i="1" dirty="0" err="1"/>
              <a:t>shall</a:t>
            </a:r>
            <a:r>
              <a:rPr lang="sv-SE" sz="1400" i="1" dirty="0"/>
              <a:t> be </a:t>
            </a:r>
            <a:r>
              <a:rPr lang="sv-SE" sz="1400" i="1" dirty="0" err="1"/>
              <a:t>evaluated</a:t>
            </a:r>
            <a:r>
              <a:rPr lang="sv-SE" sz="1400" i="1" dirty="0"/>
              <a:t> </a:t>
            </a:r>
            <a:r>
              <a:rPr lang="sv-SE" sz="1400" i="1" dirty="0" err="1"/>
              <a:t>according</a:t>
            </a:r>
            <a:r>
              <a:rPr lang="sv-SE" sz="1400" i="1" dirty="0"/>
              <a:t> to Appendix 3 of Annex 3. </a:t>
            </a:r>
            <a:r>
              <a:rPr lang="sv-SE" sz="1400" i="1" dirty="0" err="1"/>
              <a:t>However</a:t>
            </a:r>
            <a:r>
              <a:rPr lang="sv-SE" sz="1400" i="1" dirty="0"/>
              <a:t>, 2.3 </a:t>
            </a:r>
            <a:r>
              <a:rPr lang="sv-SE" sz="1400" i="1" dirty="0" err="1"/>
              <a:t>also</a:t>
            </a:r>
            <a:r>
              <a:rPr lang="sv-SE" sz="1400" i="1" dirty="0"/>
              <a:t> </a:t>
            </a:r>
            <a:r>
              <a:rPr lang="sv-SE" sz="1400" i="1" dirty="0" err="1"/>
              <a:t>states</a:t>
            </a:r>
            <a:r>
              <a:rPr lang="sv-SE" sz="1400" i="1" dirty="0"/>
              <a:t> </a:t>
            </a:r>
            <a:r>
              <a:rPr lang="sv-SE" sz="1400" i="1" dirty="0" err="1"/>
              <a:t>that</a:t>
            </a:r>
            <a:r>
              <a:rPr lang="sv-SE" sz="1400" i="1" dirty="0"/>
              <a:t> the </a:t>
            </a:r>
            <a:r>
              <a:rPr lang="sv-SE" sz="1400" i="1" dirty="0" err="1"/>
              <a:t>evaluation</a:t>
            </a:r>
            <a:r>
              <a:rPr lang="sv-SE" sz="1400" i="1" dirty="0"/>
              <a:t> of tyre/road </a:t>
            </a:r>
            <a:r>
              <a:rPr lang="sv-SE" sz="1400" i="1" dirty="0" err="1"/>
              <a:t>noise</a:t>
            </a:r>
            <a:r>
              <a:rPr lang="sv-SE" sz="1400" i="1" dirty="0"/>
              <a:t> </a:t>
            </a:r>
            <a:r>
              <a:rPr lang="sv-SE" sz="1400" i="1" dirty="0" err="1"/>
              <a:t>shall</a:t>
            </a:r>
            <a:r>
              <a:rPr lang="sv-SE" sz="1400" i="1" dirty="0"/>
              <a:t> be </a:t>
            </a:r>
            <a:r>
              <a:rPr lang="sv-SE" sz="1400" i="1" dirty="0" err="1"/>
              <a:t>done</a:t>
            </a:r>
            <a:r>
              <a:rPr lang="sv-SE" sz="1400" i="1" dirty="0"/>
              <a:t> </a:t>
            </a:r>
            <a:r>
              <a:rPr lang="sv-SE" sz="1400" i="1" dirty="0" err="1"/>
              <a:t>according</a:t>
            </a:r>
            <a:r>
              <a:rPr lang="sv-SE" sz="1400" i="1" dirty="0"/>
              <a:t> to </a:t>
            </a:r>
            <a:r>
              <a:rPr lang="sv-SE" sz="1400" i="1" dirty="0" err="1"/>
              <a:t>paragraph</a:t>
            </a:r>
            <a:r>
              <a:rPr lang="sv-SE" sz="1400" i="1" dirty="0"/>
              <a:t> 3, </a:t>
            </a:r>
            <a:r>
              <a:rPr lang="sv-SE" sz="1400" i="1" dirty="0" err="1"/>
              <a:t>which</a:t>
            </a:r>
            <a:r>
              <a:rPr lang="sv-SE" sz="1400" i="1" dirty="0"/>
              <a:t> in </a:t>
            </a:r>
            <a:r>
              <a:rPr lang="sv-SE" sz="1400" i="1" dirty="0" err="1"/>
              <a:t>turn</a:t>
            </a:r>
            <a:r>
              <a:rPr lang="sv-SE" sz="1400" i="1" dirty="0"/>
              <a:t> </a:t>
            </a:r>
            <a:r>
              <a:rPr lang="sv-SE" sz="1400" i="1" dirty="0" err="1"/>
              <a:t>points</a:t>
            </a:r>
            <a:r>
              <a:rPr lang="sv-SE" sz="1400" i="1" dirty="0"/>
              <a:t> to ISO 362-3:2016 Annex B. The problem is </a:t>
            </a:r>
            <a:r>
              <a:rPr lang="sv-SE" sz="1400" i="1" dirty="0" err="1"/>
              <a:t>that</a:t>
            </a:r>
            <a:r>
              <a:rPr lang="sv-SE" sz="1400" i="1" dirty="0"/>
              <a:t> </a:t>
            </a:r>
            <a:r>
              <a:rPr lang="sv-SE" sz="1400" i="1" dirty="0">
                <a:highlight>
                  <a:srgbClr val="FF00FF"/>
                </a:highlight>
              </a:rPr>
              <a:t>ISO 362-3 and Annex 3 of Appendix 3 </a:t>
            </a:r>
            <a:r>
              <a:rPr lang="sv-SE" sz="1400" i="1" dirty="0" err="1">
                <a:highlight>
                  <a:srgbClr val="FF00FF"/>
                </a:highlight>
              </a:rPr>
              <a:t>provides</a:t>
            </a:r>
            <a:r>
              <a:rPr lang="sv-SE" sz="1400" i="1" dirty="0">
                <a:highlight>
                  <a:srgbClr val="FF00FF"/>
                </a:highlight>
              </a:rPr>
              <a:t> different </a:t>
            </a:r>
            <a:r>
              <a:rPr lang="sv-SE" sz="1400" i="1" dirty="0" err="1">
                <a:highlight>
                  <a:srgbClr val="FF00FF"/>
                </a:highlight>
              </a:rPr>
              <a:t>procedures</a:t>
            </a:r>
            <a:r>
              <a:rPr lang="sv-SE" sz="1400" i="1" dirty="0">
                <a:highlight>
                  <a:srgbClr val="FF00FF"/>
                </a:highlight>
              </a:rPr>
              <a:t> to </a:t>
            </a:r>
            <a:r>
              <a:rPr lang="sv-SE" sz="1400" i="1" dirty="0" err="1">
                <a:highlight>
                  <a:srgbClr val="FF00FF"/>
                </a:highlight>
              </a:rPr>
              <a:t>determine</a:t>
            </a:r>
            <a:r>
              <a:rPr lang="sv-SE" sz="1400" i="1" dirty="0">
                <a:highlight>
                  <a:srgbClr val="FF00FF"/>
                </a:highlight>
              </a:rPr>
              <a:t> tyre/road </a:t>
            </a:r>
            <a:r>
              <a:rPr lang="sv-SE" sz="1400" i="1" dirty="0" err="1">
                <a:highlight>
                  <a:srgbClr val="FF00FF"/>
                </a:highlight>
              </a:rPr>
              <a:t>noise</a:t>
            </a:r>
            <a:r>
              <a:rPr lang="sv-SE" sz="1400" i="1" dirty="0">
                <a:highlight>
                  <a:srgbClr val="FF00FF"/>
                </a:highlight>
              </a:rPr>
              <a:t>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ubrik 1">
            <a:extLst>
              <a:ext uri="{FF2B5EF4-FFF2-40B4-BE49-F238E27FC236}">
                <a16:creationId xmlns:a16="http://schemas.microsoft.com/office/drawing/2014/main" id="{376DCEFC-0DA0-D355-87CA-007311F11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sv-SE" sz="3200" b="1" dirty="0" err="1"/>
              <a:t>Background</a:t>
            </a:r>
            <a:r>
              <a:rPr lang="sv-SE" sz="3200" b="1" dirty="0"/>
              <a:t>: Supplement 7</a:t>
            </a:r>
          </a:p>
        </p:txBody>
      </p:sp>
      <p:sp>
        <p:nvSpPr>
          <p:cNvPr id="19" name="Platshållare för innehåll 2">
            <a:extLst>
              <a:ext uri="{FF2B5EF4-FFF2-40B4-BE49-F238E27FC236}">
                <a16:creationId xmlns:a16="http://schemas.microsoft.com/office/drawing/2014/main" id="{5D3A67E5-6671-5016-D4A3-BF173A237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3699"/>
            <a:ext cx="10515600" cy="49691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800" dirty="0"/>
              <a:t>Submitted by the </a:t>
            </a:r>
            <a:r>
              <a:rPr lang="en-US" sz="1800" dirty="0">
                <a:solidFill>
                  <a:srgbClr val="0070C0"/>
                </a:solidFill>
              </a:rPr>
              <a:t>Informal Working Group on Measurement Uncertainties ECE/TRANS/WP.29/GRBP/2022/8</a:t>
            </a:r>
          </a:p>
          <a:p>
            <a:pPr marL="0" indent="0">
              <a:buNone/>
            </a:pPr>
            <a:r>
              <a:rPr lang="en-US" sz="1800" b="1" i="1" dirty="0"/>
              <a:t>With the purpose to reduce test variability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Introducing: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	Annex 3 – Appendix 2 “Correction for the </a:t>
            </a:r>
            <a:r>
              <a:rPr lang="en-US" sz="1800" dirty="0" err="1">
                <a:solidFill>
                  <a:srgbClr val="0070C0"/>
                </a:solidFill>
              </a:rPr>
              <a:t>tyre</a:t>
            </a:r>
            <a:r>
              <a:rPr lang="en-US" sz="1800" dirty="0">
                <a:solidFill>
                  <a:srgbClr val="0070C0"/>
                </a:solidFill>
              </a:rPr>
              <a:t> rolling sound component of pass-by sound measurements”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	Annex 3 – Appendix 3 “Coast-by test method for measuring </a:t>
            </a:r>
            <a:r>
              <a:rPr lang="en-US" sz="1800" dirty="0" err="1">
                <a:solidFill>
                  <a:srgbClr val="0070C0"/>
                </a:solidFill>
              </a:rPr>
              <a:t>tyre</a:t>
            </a:r>
            <a:r>
              <a:rPr lang="en-US" sz="1800" dirty="0">
                <a:solidFill>
                  <a:srgbClr val="0070C0"/>
                </a:solidFill>
              </a:rPr>
              <a:t>-rolling sound emission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dirty="0" err="1"/>
              <a:t>Introducing</a:t>
            </a:r>
            <a:r>
              <a:rPr lang="sv-SE" sz="1800" dirty="0"/>
              <a:t> the </a:t>
            </a:r>
            <a:r>
              <a:rPr lang="sv-SE" sz="1800" dirty="0" err="1"/>
              <a:t>following</a:t>
            </a:r>
            <a:r>
              <a:rPr lang="sv-SE" sz="1800" dirty="0"/>
              <a:t> text in Annex 3: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3.4.2. </a:t>
            </a:r>
            <a:r>
              <a:rPr lang="en-US" sz="15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5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rolling sound reference measurements according to Annex 3 Appendix 3 which are carried out independent of the type 	approval of a vehicle (see Case 2 of Annex 3 Appendix 2) are not mandatory but can be performed at the option and responsibility 	of the vehicle manufacturer.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900" dirty="0"/>
              <a:t>and introducing the following text in Annex 8: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 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</a:t>
            </a:r>
          </a:p>
          <a:p>
            <a:pPr marL="0" indent="0">
              <a:buNone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The measurements of the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shall be performed on a test track as described paragraph 2.1.1. of Annex 3 of this 	Regulation. The evaluation of </a:t>
            </a:r>
            <a:r>
              <a:rPr lang="en-US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consists of two procedures, namely:</a:t>
            </a:r>
          </a:p>
          <a:p>
            <a:pPr marL="0" indent="0">
              <a:buNone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(a) Evaluation of free rolling sound as described in </a:t>
            </a:r>
            <a:r>
              <a:rPr lang="en-US" sz="15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Appendix 3 of Annex 3;</a:t>
            </a:r>
          </a:p>
          <a:p>
            <a:pPr marL="0" indent="0">
              <a:buNone/>
            </a:pPr>
            <a:endParaRPr lang="sv-SE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A14C89-133B-EA13-B865-4AA75E913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8424F6D7-D382-CA0D-C866-82FA59384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60093"/>
            <a:ext cx="10515600" cy="490281"/>
          </a:xfrm>
        </p:spPr>
        <p:txBody>
          <a:bodyPr>
            <a:noAutofit/>
          </a:bodyPr>
          <a:lstStyle/>
          <a:p>
            <a:r>
              <a:rPr lang="sv-SE" sz="3200" dirty="0"/>
              <a:t>Main </a:t>
            </a:r>
            <a:r>
              <a:rPr lang="sv-SE" sz="3200" dirty="0" err="1"/>
              <a:t>differences</a:t>
            </a:r>
            <a:r>
              <a:rPr lang="sv-SE" sz="3200" dirty="0"/>
              <a:t> </a:t>
            </a:r>
            <a:r>
              <a:rPr lang="sv-SE" sz="3200" dirty="0" err="1"/>
              <a:t>between</a:t>
            </a:r>
            <a:r>
              <a:rPr lang="sv-SE" sz="3200" dirty="0"/>
              <a:t> R51.03 and ISO362-3:2016 </a:t>
            </a:r>
          </a:p>
        </p:txBody>
      </p:sp>
      <p:graphicFrame>
        <p:nvGraphicFramePr>
          <p:cNvPr id="5" name="Platshållare för innehåll 3">
            <a:extLst>
              <a:ext uri="{FF2B5EF4-FFF2-40B4-BE49-F238E27FC236}">
                <a16:creationId xmlns:a16="http://schemas.microsoft.com/office/drawing/2014/main" id="{D3CCAC46-F254-1FD4-E1C8-5C7A7FF31A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1841412"/>
              </p:ext>
            </p:extLst>
          </p:nvPr>
        </p:nvGraphicFramePr>
        <p:xfrm>
          <a:off x="582774" y="1386349"/>
          <a:ext cx="11026451" cy="508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5832">
                  <a:extLst>
                    <a:ext uri="{9D8B030D-6E8A-4147-A177-3AD203B41FA5}">
                      <a16:colId xmlns:a16="http://schemas.microsoft.com/office/drawing/2014/main" val="2044985781"/>
                    </a:ext>
                  </a:extLst>
                </a:gridCol>
                <a:gridCol w="4225064">
                  <a:extLst>
                    <a:ext uri="{9D8B030D-6E8A-4147-A177-3AD203B41FA5}">
                      <a16:colId xmlns:a16="http://schemas.microsoft.com/office/drawing/2014/main" val="406178895"/>
                    </a:ext>
                  </a:extLst>
                </a:gridCol>
                <a:gridCol w="3785555">
                  <a:extLst>
                    <a:ext uri="{9D8B030D-6E8A-4147-A177-3AD203B41FA5}">
                      <a16:colId xmlns:a16="http://schemas.microsoft.com/office/drawing/2014/main" val="7968817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R51 Annex 3, </a:t>
                      </a:r>
                      <a:r>
                        <a:rPr lang="sv-SE" dirty="0" err="1"/>
                        <a:t>app</a:t>
                      </a:r>
                      <a:r>
                        <a:rPr lang="sv-SE" dirty="0"/>
                        <a:t>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ISO362-3:2016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275986"/>
                  </a:ext>
                </a:extLst>
              </a:tr>
              <a:tr h="477848">
                <a:tc>
                  <a:txBody>
                    <a:bodyPr/>
                    <a:lstStyle/>
                    <a:p>
                      <a:r>
                        <a:rPr lang="sv-SE" sz="1800" dirty="0" err="1"/>
                        <a:t>Purpose</a:t>
                      </a:r>
                      <a:endParaRPr lang="sv-SE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dirty="0"/>
                        <a:t>To </a:t>
                      </a:r>
                      <a:r>
                        <a:rPr lang="sv-SE" sz="1800" dirty="0" err="1"/>
                        <a:t>calculate</a:t>
                      </a:r>
                      <a:r>
                        <a:rPr lang="sv-SE" sz="1800" dirty="0"/>
                        <a:t> the </a:t>
                      </a:r>
                      <a:r>
                        <a:rPr lang="sv-SE" sz="1800" b="1" dirty="0"/>
                        <a:t>tyre </a:t>
                      </a:r>
                      <a:r>
                        <a:rPr lang="sv-SE" sz="1800" b="1" dirty="0" err="1"/>
                        <a:t>rolling</a:t>
                      </a:r>
                      <a:r>
                        <a:rPr lang="sv-SE" sz="1800" b="1" dirty="0"/>
                        <a:t> sound </a:t>
                      </a:r>
                      <a:r>
                        <a:rPr lang="sv-SE" sz="1800" dirty="0" err="1"/>
                        <a:t>level</a:t>
                      </a:r>
                      <a:r>
                        <a:rPr lang="sv-SE" sz="1800" dirty="0"/>
                        <a:t> at </a:t>
                      </a:r>
                      <a:r>
                        <a:rPr lang="sv-SE" sz="1800" b="1" dirty="0"/>
                        <a:t>a</a:t>
                      </a:r>
                      <a:r>
                        <a:rPr lang="sv-SE" sz="1800" dirty="0"/>
                        <a:t> </a:t>
                      </a:r>
                      <a:r>
                        <a:rPr lang="sv-SE" sz="1800" dirty="0" err="1"/>
                        <a:t>reference</a:t>
                      </a:r>
                      <a:r>
                        <a:rPr lang="sv-SE" sz="1800" dirty="0"/>
                        <a:t> </a:t>
                      </a:r>
                      <a:r>
                        <a:rPr lang="sv-SE" sz="1800" dirty="0" err="1"/>
                        <a:t>temperature</a:t>
                      </a:r>
                      <a:r>
                        <a:rPr lang="sv-SE" sz="1800" dirty="0"/>
                        <a:t> and speed, to </a:t>
                      </a:r>
                      <a:r>
                        <a:rPr lang="sv-SE" sz="1800" dirty="0" err="1"/>
                        <a:t>correct</a:t>
                      </a:r>
                      <a:r>
                        <a:rPr lang="sv-SE" sz="1800" dirty="0"/>
                        <a:t> test </a:t>
                      </a:r>
                      <a:r>
                        <a:rPr lang="sv-SE" sz="1800" dirty="0" err="1"/>
                        <a:t>result</a:t>
                      </a:r>
                      <a:r>
                        <a:rPr lang="sv-SE" sz="1800" dirty="0"/>
                        <a:t> in Annex 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To calculate </a:t>
                      </a:r>
                      <a:r>
                        <a:rPr lang="en-US" sz="1800" b="1" dirty="0" err="1"/>
                        <a:t>tyre</a:t>
                      </a:r>
                      <a:r>
                        <a:rPr lang="en-US" sz="1800" b="1" dirty="0"/>
                        <a:t> sound (rolling + torque)</a:t>
                      </a:r>
                      <a:r>
                        <a:rPr lang="en-US" sz="1800" dirty="0"/>
                        <a:t> level as a </a:t>
                      </a:r>
                      <a:r>
                        <a:rPr lang="en-US" sz="1800" b="1" dirty="0"/>
                        <a:t>function of vehicle position</a:t>
                      </a:r>
                      <a:r>
                        <a:rPr lang="en-US" sz="1800" dirty="0"/>
                        <a:t>, which is added to </a:t>
                      </a:r>
                      <a:r>
                        <a:rPr lang="en-US" sz="1800"/>
                        <a:t>indoor vehicle sound </a:t>
                      </a:r>
                      <a:r>
                        <a:rPr lang="en-US" sz="1800" dirty="0"/>
                        <a:t>measurements</a:t>
                      </a:r>
                      <a:endParaRPr lang="sv-SE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918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Speed at AA’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40-60 km/h</a:t>
                      </a:r>
                    </a:p>
                    <a:p>
                      <a:r>
                        <a:rPr lang="sv-SE" sz="1400" dirty="0" err="1"/>
                        <a:t>Evenly</a:t>
                      </a:r>
                      <a:r>
                        <a:rPr lang="sv-SE" sz="1400" dirty="0"/>
                        <a:t> </a:t>
                      </a:r>
                      <a:r>
                        <a:rPr lang="sv-SE" sz="1400" dirty="0" err="1"/>
                        <a:t>distributed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40-90 km/h</a:t>
                      </a:r>
                    </a:p>
                    <a:p>
                      <a:r>
                        <a:rPr lang="sv-SE" sz="1400" dirty="0"/>
                        <a:t>25-65 km/h (N3/M3)</a:t>
                      </a:r>
                    </a:p>
                    <a:p>
                      <a:r>
                        <a:rPr lang="sv-SE" sz="1400" dirty="0"/>
                        <a:t>Incr. of 10 km/h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021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No of </a:t>
                      </a:r>
                      <a:r>
                        <a:rPr lang="sv-SE" sz="1400" dirty="0" err="1"/>
                        <a:t>measurements</a:t>
                      </a:r>
                      <a:r>
                        <a:rPr lang="sv-SE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≥ 6  for the </a:t>
                      </a:r>
                      <a:r>
                        <a:rPr lang="sv-SE" sz="1400" dirty="0" err="1"/>
                        <a:t>whole</a:t>
                      </a:r>
                      <a:r>
                        <a:rPr lang="sv-SE" sz="1400" dirty="0"/>
                        <a:t> </a:t>
                      </a:r>
                      <a:r>
                        <a:rPr lang="sv-SE" sz="1400" dirty="0" err="1"/>
                        <a:t>range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≥ 4 per speed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420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/>
                        <a:t>Measurement read-out of sound level: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Maximum sound </a:t>
                      </a:r>
                      <a:r>
                        <a:rPr lang="sv-SE" sz="1400" dirty="0" err="1"/>
                        <a:t>level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Continously</a:t>
                      </a:r>
                      <a:r>
                        <a:rPr lang="sv-SE" sz="1400" dirty="0"/>
                        <a:t> </a:t>
                      </a:r>
                      <a:r>
                        <a:rPr lang="sv-SE" sz="1400" dirty="0" err="1"/>
                        <a:t>between</a:t>
                      </a:r>
                      <a:r>
                        <a:rPr lang="sv-SE" sz="1400" dirty="0"/>
                        <a:t> AA’ and BB’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261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Measurement read-</a:t>
                      </a:r>
                      <a:r>
                        <a:rPr lang="sv-SE" sz="1400" dirty="0" err="1"/>
                        <a:t>out</a:t>
                      </a:r>
                      <a:r>
                        <a:rPr lang="sv-SE" sz="1400" dirty="0"/>
                        <a:t> of 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Front end of </a:t>
                      </a:r>
                      <a:r>
                        <a:rPr lang="sv-SE" sz="1400" dirty="0" err="1"/>
                        <a:t>vehicle</a:t>
                      </a:r>
                      <a:r>
                        <a:rPr lang="sv-SE" sz="1400" dirty="0"/>
                        <a:t> at </a:t>
                      </a:r>
                      <a:r>
                        <a:rPr lang="sv-SE" sz="1400" dirty="0" err="1"/>
                        <a:t>line</a:t>
                      </a:r>
                      <a:r>
                        <a:rPr lang="sv-SE" sz="1400" dirty="0"/>
                        <a:t> PP’</a:t>
                      </a:r>
                    </a:p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Continously</a:t>
                      </a:r>
                      <a:r>
                        <a:rPr lang="sv-SE" sz="1400" dirty="0"/>
                        <a:t> </a:t>
                      </a:r>
                      <a:r>
                        <a:rPr lang="sv-SE" sz="1400" dirty="0" err="1"/>
                        <a:t>between</a:t>
                      </a:r>
                      <a:r>
                        <a:rPr lang="sv-SE" sz="1400" dirty="0"/>
                        <a:t> AA’ and BB’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854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Type of 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Coast down (or </a:t>
                      </a:r>
                      <a:r>
                        <a:rPr lang="sv-SE" sz="1400" dirty="0" err="1"/>
                        <a:t>constant</a:t>
                      </a:r>
                      <a:r>
                        <a:rPr lang="sv-SE" sz="1400" dirty="0"/>
                        <a:t> speed for </a:t>
                      </a:r>
                      <a:r>
                        <a:rPr lang="sv-SE" sz="1400" dirty="0" err="1"/>
                        <a:t>EVs</a:t>
                      </a:r>
                      <a:r>
                        <a:rPr lang="sv-SE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Coast down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0054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Tyres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 err="1"/>
                        <a:t>Four</a:t>
                      </a:r>
                      <a:r>
                        <a:rPr lang="sv-SE" sz="1400" dirty="0"/>
                        <a:t> tyres </a:t>
                      </a:r>
                      <a:r>
                        <a:rPr lang="sv-SE" sz="1400" dirty="0" err="1"/>
                        <a:t>shall</a:t>
                      </a:r>
                      <a:r>
                        <a:rPr lang="sv-SE" sz="1400" dirty="0"/>
                        <a:t> be </a:t>
                      </a:r>
                      <a:r>
                        <a:rPr lang="sv-SE" sz="1400" dirty="0" err="1"/>
                        <a:t>fitted</a:t>
                      </a:r>
                      <a:r>
                        <a:rPr lang="sv-SE" sz="1400" dirty="0"/>
                        <a:t> on the test </a:t>
                      </a:r>
                      <a:r>
                        <a:rPr lang="sv-SE" sz="1400" dirty="0" err="1"/>
                        <a:t>vehicle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As </a:t>
                      </a:r>
                      <a:r>
                        <a:rPr lang="sv-SE" sz="1400" dirty="0" err="1"/>
                        <a:t>fitted</a:t>
                      </a:r>
                      <a:r>
                        <a:rPr lang="sv-SE" sz="1400" dirty="0"/>
                        <a:t> on the test </a:t>
                      </a:r>
                      <a:r>
                        <a:rPr lang="sv-SE" sz="1400" dirty="0" err="1"/>
                        <a:t>vehicle</a:t>
                      </a:r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096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Torque</a:t>
                      </a:r>
                      <a:r>
                        <a:rPr lang="sv-SE" sz="1400" dirty="0"/>
                        <a:t> </a:t>
                      </a:r>
                      <a:r>
                        <a:rPr lang="sv-SE" sz="1400" dirty="0" err="1"/>
                        <a:t>model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 err="1"/>
                        <a:t>Yes</a:t>
                      </a:r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86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195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1E394-3AAB-6A56-E8DB-A6153150E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FAB321B5-82A1-F038-77A9-F3C8F9528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v-SE" dirty="0" err="1"/>
              <a:t>Summary</a:t>
            </a:r>
            <a:endParaRPr lang="sv-SE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423C33D2-01DE-A7F9-5952-2A36A3112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52355" cy="490174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Supplement 7 introduced an inconsistency in R51.03 Annex 8. As currently written, it requires free-rolling </a:t>
            </a:r>
            <a:r>
              <a:rPr lang="en-US" sz="2400" dirty="0" err="1"/>
              <a:t>tyre</a:t>
            </a:r>
            <a:r>
              <a:rPr lang="en-US" sz="2400" dirty="0"/>
              <a:t> noise testing to be conducted in accordance with both ISO 362-3:2016 </a:t>
            </a:r>
            <a:r>
              <a:rPr lang="en-US" sz="2400" b="1" dirty="0"/>
              <a:t>and</a:t>
            </a:r>
            <a:r>
              <a:rPr lang="en-US" sz="2400" dirty="0"/>
              <a:t> Annex 3, Appendix 3</a:t>
            </a:r>
          </a:p>
          <a:p>
            <a:pPr>
              <a:buFont typeface="Wingdings" panose="05000000000000000000" pitchFamily="2" charset="2"/>
              <a:buChar char="Ø"/>
            </a:pPr>
            <a:endParaRPr lang="sv-SE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The test </a:t>
            </a:r>
            <a:r>
              <a:rPr lang="sv-SE" sz="2400" dirty="0" err="1"/>
              <a:t>methods</a:t>
            </a:r>
            <a:r>
              <a:rPr lang="sv-SE" sz="2400" dirty="0"/>
              <a:t> in ISO362-3:2016, and Annex 3, Appendix 3 </a:t>
            </a:r>
            <a:r>
              <a:rPr lang="sv-SE" sz="2400" dirty="0" err="1"/>
              <a:t>are</a:t>
            </a:r>
            <a:r>
              <a:rPr lang="sv-SE" sz="2400" dirty="0"/>
              <a:t> different and serve different purposes</a:t>
            </a:r>
          </a:p>
          <a:p>
            <a:pPr marL="0" indent="0">
              <a:buNone/>
            </a:pPr>
            <a:endParaRPr lang="sv-SE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Annex 3, Appendix 3 does not include a test method capable of generating a </a:t>
            </a:r>
            <a:r>
              <a:rPr lang="en-US" sz="2400" dirty="0" err="1"/>
              <a:t>tyre</a:t>
            </a:r>
            <a:r>
              <a:rPr lang="en-US" sz="2400" dirty="0"/>
              <a:t> sound model that can be </a:t>
            </a:r>
            <a:r>
              <a:rPr lang="sv-SE" sz="2400" dirty="0" err="1"/>
              <a:t>integrated</a:t>
            </a:r>
            <a:r>
              <a:rPr lang="sv-SE" sz="2400" dirty="0"/>
              <a:t> </a:t>
            </a:r>
            <a:r>
              <a:rPr lang="sv-SE" sz="2400" dirty="0" err="1"/>
              <a:t>into</a:t>
            </a:r>
            <a:r>
              <a:rPr lang="sv-SE" sz="2400" dirty="0"/>
              <a:t> </a:t>
            </a:r>
            <a:r>
              <a:rPr lang="sv-SE" sz="2400" dirty="0" err="1"/>
              <a:t>indoor</a:t>
            </a:r>
            <a:r>
              <a:rPr lang="sv-SE" sz="2400" dirty="0"/>
              <a:t> </a:t>
            </a:r>
            <a:r>
              <a:rPr lang="sv-SE" sz="2400" dirty="0" err="1"/>
              <a:t>powertrain</a:t>
            </a:r>
            <a:r>
              <a:rPr lang="sv-SE" sz="2400" dirty="0"/>
              <a:t> </a:t>
            </a:r>
            <a:r>
              <a:rPr lang="sv-SE" sz="2400" dirty="0" err="1"/>
              <a:t>measurements</a:t>
            </a:r>
            <a:r>
              <a:rPr lang="sv-SE" sz="2400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245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8EF8F-CFB1-7DDB-7608-CDC7AA7E2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70DBA1E2-875D-A43D-C66D-6403AE4DB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v-SE" dirty="0" err="1"/>
              <a:t>Proposal</a:t>
            </a:r>
            <a:r>
              <a:rPr lang="sv-SE" dirty="0"/>
              <a:t> for a supplement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0738D3C4-F2F0-F216-A416-74171BA70290}"/>
              </a:ext>
            </a:extLst>
          </p:cNvPr>
          <p:cNvSpPr txBox="1"/>
          <p:nvPr/>
        </p:nvSpPr>
        <p:spPr>
          <a:xfrm>
            <a:off x="838200" y="2010542"/>
            <a:ext cx="10596716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Annex 8</a:t>
            </a: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2.3.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measurements of 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shall be performed on a test track as described paragraph 2.1.1. of Annex 3 of this Regulation. The evaluation of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consists of two procedures, namely: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Evaluation of free rolling sound</a:t>
            </a:r>
            <a:r>
              <a:rPr lang="en-US" sz="2000" strike="sngStrik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as described in Appendix 3  of Annex 3;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Evaluation of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including torque influence which can be derived from a) by a simplified method.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conditions for evaluation of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/road sound shall be done according to paragraph 3. of this Annex.</a:t>
            </a:r>
          </a:p>
        </p:txBody>
      </p:sp>
    </p:spTree>
    <p:extLst>
      <p:ext uri="{BB962C8B-B14F-4D97-AF65-F5344CB8AC3E}">
        <p14:creationId xmlns:p14="http://schemas.microsoft.com/office/powerpoint/2010/main" val="3826115415"/>
      </p:ext>
    </p:extLst>
  </p:cSld>
  <p:clrMapOvr>
    <a:masterClrMapping/>
  </p:clrMapOvr>
</p:sld>
</file>

<file path=ppt/theme/theme1.xml><?xml version="1.0" encoding="utf-8"?>
<a:theme xmlns:a="http://schemas.openxmlformats.org/drawingml/2006/main" name="Masque présentation OICA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asque présentation avec nouveau logo et format 16x9" id="{85D48C29-F5D1-45D1-86B0-358C96AA2DC8}" vid="{438186FC-A8D2-4D68-B072-911AEBB13642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Path xmlns="acccb6d4-dbe5-46d2-b4d3-5733603d8cc6" xsi:nil="true"/>
    <TaxCatchAll xmlns="985ec44e-1bab-4c0b-9df0-6ba128686fc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0aa97d293dc1b068aad8ec574bd5b29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116effa8a8d4dca7515820515ac66886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3566C3-24D3-44C2-895F-E0C5E5B51FB3}">
  <ds:schemaRefs>
    <ds:schemaRef ds:uri="http://schemas.microsoft.com/office/2006/metadata/properties"/>
    <ds:schemaRef ds:uri="http://schemas.microsoft.com/office/infopath/2007/PartnerControls"/>
    <ds:schemaRef ds:uri="acccb6d4-dbe5-46d2-b4d3-5733603d8cc6"/>
    <ds:schemaRef ds:uri="985ec44e-1bab-4c0b-9df0-6ba128686fc9"/>
  </ds:schemaRefs>
</ds:datastoreItem>
</file>

<file path=customXml/itemProps2.xml><?xml version="1.0" encoding="utf-8"?>
<ds:datastoreItem xmlns:ds="http://schemas.openxmlformats.org/officeDocument/2006/customXml" ds:itemID="{029D268C-DC70-4FEE-9F0E-8E093598C0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0DE9D6-806B-44B2-A7A3-ABA56C1161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Masque présentation avec nouveau logo et format 16x9</Template>
  <TotalTime>9</TotalTime>
  <Words>1528</Words>
  <Application>Microsoft Office PowerPoint</Application>
  <PresentationFormat>Widescreen</PresentationFormat>
  <Paragraphs>121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Cambria</vt:lpstr>
      <vt:lpstr>Cambria-Bold</vt:lpstr>
      <vt:lpstr>Courier New</vt:lpstr>
      <vt:lpstr>Times New Roman</vt:lpstr>
      <vt:lpstr>Wingdings</vt:lpstr>
      <vt:lpstr>Masque présentation OICA</vt:lpstr>
      <vt:lpstr>Proposal for a correction to  UN Regulation No. 51.03</vt:lpstr>
      <vt:lpstr>Scope</vt:lpstr>
      <vt:lpstr>PowerPoint Presentation</vt:lpstr>
      <vt:lpstr>PowerPoint Presentation</vt:lpstr>
      <vt:lpstr>Background: Supplement 7</vt:lpstr>
      <vt:lpstr>Main differences between R51.03 and ISO362-3:2016 </vt:lpstr>
      <vt:lpstr>Summary</vt:lpstr>
      <vt:lpstr>Proposal for a supplement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Jean-Marc .</dc:creator>
  <cp:lastModifiedBy>Konstantin Glukhenkiy</cp:lastModifiedBy>
  <cp:revision>1</cp:revision>
  <dcterms:created xsi:type="dcterms:W3CDTF">2025-08-31T18:28:30Z</dcterms:created>
  <dcterms:modified xsi:type="dcterms:W3CDTF">2025-09-01T11:30:01Z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0x0101003B8422D08C252547BB1CFA7F78E2CB83</vt:lpwstr>
  </property>
  <property fmtid="{D5CDD505-2E9C-101B-9397-08002B2CF9AE}" pid="4" name="MediaServiceImageTags">
    <vt:lpwstr/>
  </property>
  <property fmtid="{D5CDD505-2E9C-101B-9397-08002B2CF9AE}" pid="5" name="gba66df640194346a5267c50f24d4797">
    <vt:lpwstr/>
  </property>
  <property fmtid="{D5CDD505-2E9C-101B-9397-08002B2CF9AE}" pid="6" name="Office_x0020_of_x0020_Origin">
    <vt:lpwstr/>
  </property>
  <property fmtid="{D5CDD505-2E9C-101B-9397-08002B2CF9AE}" pid="7" name="Office of Origin">
    <vt:lpwstr/>
  </property>
</Properties>
</file>