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9"/>
  </p:notesMasterIdLst>
  <p:sldIdLst>
    <p:sldId id="256" r:id="rId5"/>
    <p:sldId id="273" r:id="rId6"/>
    <p:sldId id="279" r:id="rId7"/>
    <p:sldId id="281" r:id="rId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hwarz, Torsten (I/ET-B2)" initials="ST(B" lastIdx="6" clrIdx="0">
    <p:extLst>
      <p:ext uri="{19B8F6BF-5375-455C-9EA6-DF929625EA0E}">
        <p15:presenceInfo xmlns:p15="http://schemas.microsoft.com/office/powerpoint/2012/main" userId="S::torsten.schwarz@audi.de::70f7f55b-7391-448a-a3d4-66805c88f7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C0F6"/>
    <a:srgbClr val="5B95C9"/>
    <a:srgbClr val="77787A"/>
    <a:srgbClr val="818283"/>
    <a:srgbClr val="67686A"/>
    <a:srgbClr val="403F4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997C76-2098-4E51-A57D-33882AC3AC6A}" v="10" dt="2024-02-23T09:54:43.636"/>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09" autoAdjust="0"/>
    <p:restoredTop sz="96761" autoAdjust="0"/>
  </p:normalViewPr>
  <p:slideViewPr>
    <p:cSldViewPr snapToGrid="0">
      <p:cViewPr varScale="1">
        <p:scale>
          <a:sx n="63" d="100"/>
          <a:sy n="63" d="100"/>
        </p:scale>
        <p:origin x="808" y="5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8" d="100"/>
          <a:sy n="88" d="100"/>
        </p:scale>
        <p:origin x="3822"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1A6B3F-8A1F-428A-9ABA-F87A10A58389}" type="datetimeFigureOut">
              <a:rPr lang="it-IT" smtClean="0"/>
              <a:t>31/03/2025</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70AEB5-7B7F-4628-AB39-24BD0FD240BE}" type="slidenum">
              <a:rPr lang="it-IT" smtClean="0"/>
              <a:t>‹N›</a:t>
            </a:fld>
            <a:endParaRPr lang="it-IT"/>
          </a:p>
        </p:txBody>
      </p:sp>
    </p:spTree>
    <p:extLst>
      <p:ext uri="{BB962C8B-B14F-4D97-AF65-F5344CB8AC3E}">
        <p14:creationId xmlns:p14="http://schemas.microsoft.com/office/powerpoint/2010/main" val="3882772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3524818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42A9DD-DCD2-4224-8D54-177EA3E97985}"/>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A6641E07-57B0-4051-9609-E10F84C77F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7407ED97-1DE1-49B5-A0C1-4C55CDA3967D}"/>
              </a:ext>
            </a:extLst>
          </p:cNvPr>
          <p:cNvSpPr>
            <a:spLocks noGrp="1"/>
          </p:cNvSpPr>
          <p:nvPr>
            <p:ph type="dt" sz="half" idx="10"/>
          </p:nvPr>
        </p:nvSpPr>
        <p:spPr/>
        <p:txBody>
          <a:bodyPr/>
          <a:lstStyle/>
          <a:p>
            <a:fld id="{ADEA4782-768A-4A26-9529-E254BB331CA5}" type="datetime1">
              <a:rPr lang="de-DE" smtClean="0"/>
              <a:t>31.03.2025</a:t>
            </a:fld>
            <a:endParaRPr lang="de-DE"/>
          </a:p>
        </p:txBody>
      </p:sp>
      <p:sp>
        <p:nvSpPr>
          <p:cNvPr id="5" name="Fußzeilenplatzhalter 4">
            <a:extLst>
              <a:ext uri="{FF2B5EF4-FFF2-40B4-BE49-F238E27FC236}">
                <a16:creationId xmlns:a16="http://schemas.microsoft.com/office/drawing/2014/main" id="{013C1724-C9D7-4AF8-AD5D-9D4786D5DC6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D58749DF-A721-46B6-8DBF-5FEF9A90124E}"/>
              </a:ext>
            </a:extLst>
          </p:cNvPr>
          <p:cNvSpPr>
            <a:spLocks noGrp="1"/>
          </p:cNvSpPr>
          <p:nvPr>
            <p:ph type="sldNum" sz="quarter" idx="12"/>
          </p:nvPr>
        </p:nvSpPr>
        <p:spPr/>
        <p:txBody>
          <a:bodyPr/>
          <a:lstStyle/>
          <a:p>
            <a:fld id="{AAC85E57-7382-4485-9D14-0BD8FAB214FB}" type="slidenum">
              <a:rPr lang="de-DE" smtClean="0"/>
              <a:t>‹N›</a:t>
            </a:fld>
            <a:endParaRPr lang="de-DE"/>
          </a:p>
        </p:txBody>
      </p:sp>
    </p:spTree>
    <p:extLst>
      <p:ext uri="{BB962C8B-B14F-4D97-AF65-F5344CB8AC3E}">
        <p14:creationId xmlns:p14="http://schemas.microsoft.com/office/powerpoint/2010/main" val="4640016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Immagine 9">
            <a:extLst>
              <a:ext uri="{FF2B5EF4-FFF2-40B4-BE49-F238E27FC236}">
                <a16:creationId xmlns:a16="http://schemas.microsoft.com/office/drawing/2014/main" id="{8EE125BF-D084-459F-806B-DFAA2DB46113}"/>
              </a:ext>
            </a:extLst>
          </p:cNvPr>
          <p:cNvPicPr>
            <a:picLocks noChangeAspect="1"/>
          </p:cNvPicPr>
          <p:nvPr userDrawn="1"/>
        </p:nvPicPr>
        <p:blipFill rotWithShape="1">
          <a:blip r:embed="rId4"/>
          <a:srcRect l="175" t="4754" r="527" b="10762"/>
          <a:stretch/>
        </p:blipFill>
        <p:spPr>
          <a:xfrm>
            <a:off x="0" y="6343650"/>
            <a:ext cx="12192000" cy="514350"/>
          </a:xfrm>
          <a:prstGeom prst="rect">
            <a:avLst/>
          </a:prstGeom>
        </p:spPr>
      </p:pic>
      <p:pic>
        <p:nvPicPr>
          <p:cNvPr id="21" name="Immagine 20">
            <a:extLst>
              <a:ext uri="{FF2B5EF4-FFF2-40B4-BE49-F238E27FC236}">
                <a16:creationId xmlns:a16="http://schemas.microsoft.com/office/drawing/2014/main" id="{3E61341F-C07C-4737-86E7-A2033E177F5E}"/>
              </a:ext>
            </a:extLst>
          </p:cNvPr>
          <p:cNvPicPr>
            <a:picLocks noChangeAspect="1"/>
          </p:cNvPicPr>
          <p:nvPr userDrawn="1"/>
        </p:nvPicPr>
        <p:blipFill>
          <a:blip r:embed="rId5" cstate="hqprint">
            <a:extLst>
              <a:ext uri="{BEBA8EAE-BF5A-486C-A8C5-ECC9F3942E4B}">
                <a14:imgProps xmlns:a14="http://schemas.microsoft.com/office/drawing/2010/main">
                  <a14:imgLayer r:embed="rId6">
                    <a14:imgEffect>
                      <a14:saturation sat="66000"/>
                    </a14:imgEffect>
                  </a14:imgLayer>
                </a14:imgProps>
              </a:ext>
              <a:ext uri="{28A0092B-C50C-407E-A947-70E740481C1C}">
                <a14:useLocalDpi xmlns:a14="http://schemas.microsoft.com/office/drawing/2010/main" val="0"/>
              </a:ext>
            </a:extLst>
          </a:blip>
          <a:stretch>
            <a:fillRect/>
          </a:stretch>
        </p:blipFill>
        <p:spPr>
          <a:xfrm rot="5400000" flipH="1">
            <a:off x="324447" y="-324447"/>
            <a:ext cx="1437084" cy="2085977"/>
          </a:xfrm>
          <a:prstGeom prst="rect">
            <a:avLst/>
          </a:prstGeom>
        </p:spPr>
      </p:pic>
      <p:pic>
        <p:nvPicPr>
          <p:cNvPr id="3" name="Immagine 2">
            <a:extLst>
              <a:ext uri="{FF2B5EF4-FFF2-40B4-BE49-F238E27FC236}">
                <a16:creationId xmlns:a16="http://schemas.microsoft.com/office/drawing/2014/main" id="{3B478787-0D5C-4CA1-A746-EA7466FB9D01}"/>
              </a:ext>
            </a:extLst>
          </p:cNvPr>
          <p:cNvPicPr>
            <a:picLocks noChangeAspect="1"/>
          </p:cNvPicPr>
          <p:nvPr userDrawn="1"/>
        </p:nvPicPr>
        <p:blipFill>
          <a:blip r:embed="rId7" cstate="hqprint">
            <a:extLst>
              <a:ext uri="{28A0092B-C50C-407E-A947-70E740481C1C}">
                <a14:useLocalDpi xmlns:a14="http://schemas.microsoft.com/office/drawing/2010/main" val="0"/>
              </a:ext>
            </a:extLst>
          </a:blip>
          <a:stretch>
            <a:fillRect/>
          </a:stretch>
        </p:blipFill>
        <p:spPr>
          <a:xfrm>
            <a:off x="9883264" y="90452"/>
            <a:ext cx="2213485" cy="882137"/>
          </a:xfrm>
          <a:prstGeom prst="rect">
            <a:avLst/>
          </a:prstGeom>
        </p:spPr>
      </p:pic>
    </p:spTree>
    <p:extLst>
      <p:ext uri="{BB962C8B-B14F-4D97-AF65-F5344CB8AC3E}">
        <p14:creationId xmlns:p14="http://schemas.microsoft.com/office/powerpoint/2010/main" val="3650563672"/>
      </p:ext>
    </p:extLst>
  </p:cSld>
  <p:clrMap bg1="lt1" tx1="dk1" bg2="lt2" tx2="dk2" accent1="accent1" accent2="accent2" accent3="accent3" accent4="accent4" accent5="accent5" accent6="accent6" hlink="hlink" folHlink="folHlink"/>
  <p:sldLayoutIdLst>
    <p:sldLayoutId id="2147483649" r:id="rId1"/>
    <p:sldLayoutId id="2147483651" r:id="rId2"/>
  </p:sldLayoutIdLst>
  <p:hf hdr="0" ftr="0"/>
  <p:txStyles>
    <p:titleStyle>
      <a:lvl1pPr algn="ctr" defTabSz="914400" rtl="0" eaLnBrk="1" latinLnBrk="0" hangingPunct="1">
        <a:lnSpc>
          <a:spcPct val="90000"/>
        </a:lnSpc>
        <a:spcBef>
          <a:spcPct val="0"/>
        </a:spcBef>
        <a:buNone/>
        <a:defRPr sz="4400" b="1" kern="1200">
          <a:solidFill>
            <a:srgbClr val="403F41"/>
          </a:solidFill>
          <a:latin typeface="+mj-lt"/>
          <a:ea typeface="+mj-ea"/>
          <a:cs typeface="+mj-cs"/>
        </a:defRPr>
      </a:lvl1pPr>
    </p:titleStyle>
    <p:bodyStyle>
      <a:lvl1pPr marL="0" indent="0" algn="ctr" defTabSz="914400" rtl="0" eaLnBrk="1" latinLnBrk="0" hangingPunct="1">
        <a:lnSpc>
          <a:spcPct val="90000"/>
        </a:lnSpc>
        <a:spcBef>
          <a:spcPts val="1000"/>
        </a:spcBef>
        <a:buFont typeface="Arial" panose="020B0604020202020204" pitchFamily="34" charset="0"/>
        <a:buNone/>
        <a:defRPr sz="2800" kern="1200">
          <a:solidFill>
            <a:srgbClr val="67686A"/>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unece.org/DAM/trans/doc/2012/wp29gre/ECE-TRANS-WP29-GRE-2013-17e.pdf"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unece.org/fileadmin/DAM/trans/main/wp29/wp29regs/2017/E-ECE-TRANS-505-Rev.3e.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unece.org/fileadmin/DAM/trans/main/wp29/wp29regs/2017/E-ECE-TRANS-505-Rev.3e.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id="{C3C86410-30F6-4618-A6D8-3596C63DDE97}"/>
              </a:ext>
            </a:extLst>
          </p:cNvPr>
          <p:cNvSpPr txBox="1"/>
          <p:nvPr/>
        </p:nvSpPr>
        <p:spPr>
          <a:xfrm>
            <a:off x="1702525" y="1228397"/>
            <a:ext cx="8786950" cy="3600986"/>
          </a:xfrm>
          <a:prstGeom prst="rect">
            <a:avLst/>
          </a:prstGeom>
          <a:noFill/>
        </p:spPr>
        <p:txBody>
          <a:bodyPr wrap="square" rtlCol="0">
            <a:spAutoFit/>
          </a:bodyPr>
          <a:lstStyle/>
          <a:p>
            <a:pPr algn="ctr"/>
            <a:r>
              <a:rPr lang="en-GB" sz="4800" b="1" u="sng" dirty="0"/>
              <a:t>GTB input</a:t>
            </a:r>
            <a:r>
              <a:rPr lang="en-GB" sz="4800" b="1" dirty="0"/>
              <a:t>  </a:t>
            </a:r>
          </a:p>
          <a:p>
            <a:pPr algn="ctr"/>
            <a:r>
              <a:rPr lang="fr-FR" sz="4800" b="1" dirty="0"/>
              <a:t>on </a:t>
            </a:r>
          </a:p>
          <a:p>
            <a:pPr algn="ctr"/>
            <a:r>
              <a:rPr lang="fr-FR" sz="4800" b="1" dirty="0"/>
              <a:t>LED </a:t>
            </a:r>
            <a:r>
              <a:rPr lang="fr-FR" sz="4800" b="1" dirty="0" err="1"/>
              <a:t>lifetime</a:t>
            </a:r>
            <a:r>
              <a:rPr lang="fr-FR" sz="4800" b="1" dirty="0"/>
              <a:t> </a:t>
            </a:r>
            <a:r>
              <a:rPr lang="fr-FR" sz="4800" b="1" dirty="0" err="1"/>
              <a:t>requirements</a:t>
            </a:r>
            <a:r>
              <a:rPr lang="en-US" sz="4800" b="1" dirty="0"/>
              <a:t>:</a:t>
            </a:r>
          </a:p>
          <a:p>
            <a:pPr algn="ctr"/>
            <a:r>
              <a:rPr lang="en-US" sz="2800" b="1" dirty="0"/>
              <a:t>(reference to SLR-71-02 and SLR-68-10)</a:t>
            </a:r>
          </a:p>
          <a:p>
            <a:pPr algn="ctr"/>
            <a:endParaRPr lang="en-US" sz="2800" b="1" dirty="0"/>
          </a:p>
          <a:p>
            <a:pPr algn="ctr"/>
            <a:r>
              <a:rPr lang="en-GB" sz="2800" b="1" dirty="0"/>
              <a:t>13/03/2025</a:t>
            </a:r>
          </a:p>
        </p:txBody>
      </p:sp>
      <p:sp>
        <p:nvSpPr>
          <p:cNvPr id="5" name="CasellaDiTesto 5">
            <a:extLst>
              <a:ext uri="{FF2B5EF4-FFF2-40B4-BE49-F238E27FC236}">
                <a16:creationId xmlns:a16="http://schemas.microsoft.com/office/drawing/2014/main" id="{3C683EFF-8DDA-47F0-9E93-D44881852D78}"/>
              </a:ext>
            </a:extLst>
          </p:cNvPr>
          <p:cNvSpPr txBox="1"/>
          <p:nvPr/>
        </p:nvSpPr>
        <p:spPr>
          <a:xfrm>
            <a:off x="4723100" y="6409509"/>
            <a:ext cx="2966173" cy="338554"/>
          </a:xfrm>
          <a:prstGeom prst="rect">
            <a:avLst/>
          </a:prstGeom>
          <a:noFill/>
        </p:spPr>
        <p:txBody>
          <a:bodyPr wrap="square" rtlCol="0">
            <a:spAutoFit/>
          </a:bodyPr>
          <a:lstStyle/>
          <a:p>
            <a:pPr algn="ctr"/>
            <a:r>
              <a:rPr lang="en-GB" sz="1600" i="1" dirty="0">
                <a:solidFill>
                  <a:schemeClr val="bg1"/>
                </a:solidFill>
              </a:rPr>
              <a:t>GTB</a:t>
            </a:r>
          </a:p>
        </p:txBody>
      </p:sp>
      <p:sp>
        <p:nvSpPr>
          <p:cNvPr id="3" name="CasellaDiTesto 2">
            <a:extLst>
              <a:ext uri="{FF2B5EF4-FFF2-40B4-BE49-F238E27FC236}">
                <a16:creationId xmlns:a16="http://schemas.microsoft.com/office/drawing/2014/main" id="{9B15143C-E01D-7412-923F-B831277E77BD}"/>
              </a:ext>
            </a:extLst>
          </p:cNvPr>
          <p:cNvSpPr txBox="1"/>
          <p:nvPr/>
        </p:nvSpPr>
        <p:spPr>
          <a:xfrm>
            <a:off x="772160" y="1046480"/>
            <a:ext cx="1236236" cy="400110"/>
          </a:xfrm>
          <a:prstGeom prst="rect">
            <a:avLst/>
          </a:prstGeom>
          <a:noFill/>
          <a:ln>
            <a:solidFill>
              <a:srgbClr val="FF0000"/>
            </a:solidFill>
          </a:ln>
        </p:spPr>
        <p:txBody>
          <a:bodyPr wrap="none" rtlCol="0">
            <a:spAutoFit/>
          </a:bodyPr>
          <a:lstStyle/>
          <a:p>
            <a:r>
              <a:rPr lang="it-IT" sz="2000" b="1" dirty="0"/>
              <a:t>SLR-72-13</a:t>
            </a:r>
            <a:endParaRPr lang="en-GB" sz="2000" b="1" dirty="0"/>
          </a:p>
        </p:txBody>
      </p:sp>
    </p:spTree>
    <p:extLst>
      <p:ext uri="{BB962C8B-B14F-4D97-AF65-F5344CB8AC3E}">
        <p14:creationId xmlns:p14="http://schemas.microsoft.com/office/powerpoint/2010/main" val="1036707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745ABBAE-E8EB-4145-93AE-D6369797A8CD}"/>
              </a:ext>
            </a:extLst>
          </p:cNvPr>
          <p:cNvSpPr>
            <a:spLocks noGrp="1"/>
          </p:cNvSpPr>
          <p:nvPr>
            <p:ph type="sldNum" sz="quarter" idx="12"/>
          </p:nvPr>
        </p:nvSpPr>
        <p:spPr>
          <a:xfrm>
            <a:off x="166022" y="6391379"/>
            <a:ext cx="404523" cy="365125"/>
          </a:xfrm>
        </p:spPr>
        <p:txBody>
          <a:bodyPr/>
          <a:lstStyle/>
          <a:p>
            <a:pPr algn="l"/>
            <a:fld id="{AAC85E57-7382-4485-9D14-0BD8FAB214FB}" type="slidenum">
              <a:rPr lang="de-DE" sz="1600" smtClean="0">
                <a:solidFill>
                  <a:schemeClr val="bg1"/>
                </a:solidFill>
              </a:rPr>
              <a:pPr algn="l"/>
              <a:t>2</a:t>
            </a:fld>
            <a:endParaRPr lang="de-DE" sz="1600" dirty="0">
              <a:solidFill>
                <a:schemeClr val="bg1"/>
              </a:solidFill>
            </a:endParaRPr>
          </a:p>
        </p:txBody>
      </p:sp>
      <p:sp>
        <p:nvSpPr>
          <p:cNvPr id="10" name="CasellaDiTesto 5">
            <a:extLst>
              <a:ext uri="{FF2B5EF4-FFF2-40B4-BE49-F238E27FC236}">
                <a16:creationId xmlns:a16="http://schemas.microsoft.com/office/drawing/2014/main" id="{3C683EFF-8DDA-47F0-9E93-D44881852D78}"/>
              </a:ext>
            </a:extLst>
          </p:cNvPr>
          <p:cNvSpPr txBox="1"/>
          <p:nvPr/>
        </p:nvSpPr>
        <p:spPr>
          <a:xfrm>
            <a:off x="4723100" y="6409509"/>
            <a:ext cx="2966173" cy="338554"/>
          </a:xfrm>
          <a:prstGeom prst="rect">
            <a:avLst/>
          </a:prstGeom>
          <a:noFill/>
        </p:spPr>
        <p:txBody>
          <a:bodyPr wrap="square" rtlCol="0">
            <a:spAutoFit/>
          </a:bodyPr>
          <a:lstStyle/>
          <a:p>
            <a:pPr algn="ctr"/>
            <a:r>
              <a:rPr lang="en-GB" sz="1600" i="1" dirty="0">
                <a:solidFill>
                  <a:schemeClr val="bg1"/>
                </a:solidFill>
              </a:rPr>
              <a:t>GTB</a:t>
            </a:r>
          </a:p>
        </p:txBody>
      </p:sp>
      <p:sp>
        <p:nvSpPr>
          <p:cNvPr id="3" name="Titel 1">
            <a:extLst>
              <a:ext uri="{FF2B5EF4-FFF2-40B4-BE49-F238E27FC236}">
                <a16:creationId xmlns:a16="http://schemas.microsoft.com/office/drawing/2014/main" id="{4C657AB2-B00B-B77B-2F39-9BECBF1BD893}"/>
              </a:ext>
            </a:extLst>
          </p:cNvPr>
          <p:cNvSpPr txBox="1">
            <a:spLocks/>
          </p:cNvSpPr>
          <p:nvPr/>
        </p:nvSpPr>
        <p:spPr>
          <a:xfrm>
            <a:off x="453675" y="1201238"/>
            <a:ext cx="10831717" cy="734079"/>
          </a:xfrm>
        </p:spPr>
        <p:txBody>
          <a:bodyPr anchor="b">
            <a:normAutofit fontScale="60000" lnSpcReduction="20000"/>
          </a:bodyPr>
          <a:lstStyle>
            <a:lvl1pPr algn="ctr" defTabSz="914400" rtl="0" eaLnBrk="1" latinLnBrk="0" hangingPunct="1">
              <a:lnSpc>
                <a:spcPct val="90000"/>
              </a:lnSpc>
              <a:spcBef>
                <a:spcPct val="0"/>
              </a:spcBef>
              <a:buNone/>
              <a:defRPr sz="6000" b="1" kern="1200">
                <a:solidFill>
                  <a:srgbClr val="403F41"/>
                </a:solidFill>
                <a:latin typeface="+mj-lt"/>
                <a:ea typeface="+mj-ea"/>
                <a:cs typeface="+mj-cs"/>
              </a:defRPr>
            </a:lvl1pPr>
          </a:lstStyle>
          <a:p>
            <a:r>
              <a:rPr lang="en-GB" dirty="0"/>
              <a:t>Current requirements in device regulations</a:t>
            </a:r>
            <a:br>
              <a:rPr lang="en-GB" dirty="0"/>
            </a:br>
            <a:r>
              <a:rPr lang="en-GB" sz="3100" dirty="0"/>
              <a:t>(R149-01, #3.1.2.5 of R148-01)</a:t>
            </a:r>
            <a:endParaRPr lang="de-DE" sz="3100" dirty="0"/>
          </a:p>
        </p:txBody>
      </p:sp>
      <p:pic>
        <p:nvPicPr>
          <p:cNvPr id="15" name="Image 14">
            <a:extLst>
              <a:ext uri="{FF2B5EF4-FFF2-40B4-BE49-F238E27FC236}">
                <a16:creationId xmlns:a16="http://schemas.microsoft.com/office/drawing/2014/main" id="{7531E160-72EF-73AD-ABA6-0EA89CCA73AD}"/>
              </a:ext>
            </a:extLst>
          </p:cNvPr>
          <p:cNvPicPr>
            <a:picLocks noChangeAspect="1"/>
          </p:cNvPicPr>
          <p:nvPr/>
        </p:nvPicPr>
        <p:blipFill>
          <a:blip r:embed="rId2"/>
          <a:stretch>
            <a:fillRect/>
          </a:stretch>
        </p:blipFill>
        <p:spPr>
          <a:xfrm>
            <a:off x="1566404" y="2510838"/>
            <a:ext cx="9059192" cy="1836323"/>
          </a:xfrm>
          <a:prstGeom prst="rect">
            <a:avLst/>
          </a:prstGeom>
          <a:ln w="12700">
            <a:solidFill>
              <a:schemeClr val="tx1"/>
            </a:solidFill>
          </a:ln>
        </p:spPr>
      </p:pic>
      <p:sp>
        <p:nvSpPr>
          <p:cNvPr id="5" name="TextBox 4">
            <a:extLst>
              <a:ext uri="{FF2B5EF4-FFF2-40B4-BE49-F238E27FC236}">
                <a16:creationId xmlns:a16="http://schemas.microsoft.com/office/drawing/2014/main" id="{86CD5D8C-1B6C-2FAA-FA08-02F9BD3F20E8}"/>
              </a:ext>
            </a:extLst>
          </p:cNvPr>
          <p:cNvSpPr txBox="1"/>
          <p:nvPr/>
        </p:nvSpPr>
        <p:spPr>
          <a:xfrm>
            <a:off x="1340272" y="4506578"/>
            <a:ext cx="9731828" cy="646331"/>
          </a:xfrm>
          <a:prstGeom prst="rect">
            <a:avLst/>
          </a:prstGeom>
          <a:noFill/>
        </p:spPr>
        <p:txBody>
          <a:bodyPr wrap="square">
            <a:spAutoFit/>
          </a:bodyPr>
          <a:lstStyle/>
          <a:p>
            <a:r>
              <a:rPr lang="en-US" dirty="0"/>
              <a:t>• Today’s lifetime requirements are existing only in the case of non-replaceable filament light sources. It was introduced to tackle the risk specific to this particular use case.  (see </a:t>
            </a:r>
            <a:r>
              <a:rPr lang="en-US" dirty="0">
                <a:hlinkClick r:id="rId3"/>
              </a:rPr>
              <a:t>GRE-2013-17 </a:t>
            </a:r>
            <a:r>
              <a:rPr lang="en-US" dirty="0"/>
              <a:t>). </a:t>
            </a:r>
          </a:p>
        </p:txBody>
      </p:sp>
    </p:spTree>
    <p:extLst>
      <p:ext uri="{BB962C8B-B14F-4D97-AF65-F5344CB8AC3E}">
        <p14:creationId xmlns:p14="http://schemas.microsoft.com/office/powerpoint/2010/main" val="705354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E4749C-89D3-A4C8-B6F1-2ECAB73D8D31}"/>
            </a:ext>
          </a:extLst>
        </p:cNvPr>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0116F25F-7E8E-CB70-1DCA-1CF6B734CE04}"/>
              </a:ext>
            </a:extLst>
          </p:cNvPr>
          <p:cNvSpPr>
            <a:spLocks noGrp="1"/>
          </p:cNvSpPr>
          <p:nvPr>
            <p:ph type="sldNum" sz="quarter" idx="12"/>
          </p:nvPr>
        </p:nvSpPr>
        <p:spPr>
          <a:xfrm>
            <a:off x="166022" y="6391379"/>
            <a:ext cx="404523" cy="365125"/>
          </a:xfrm>
        </p:spPr>
        <p:txBody>
          <a:bodyPr/>
          <a:lstStyle/>
          <a:p>
            <a:pPr algn="l"/>
            <a:fld id="{AAC85E57-7382-4485-9D14-0BD8FAB214FB}" type="slidenum">
              <a:rPr lang="de-DE" sz="1600" smtClean="0">
                <a:solidFill>
                  <a:schemeClr val="bg1"/>
                </a:solidFill>
              </a:rPr>
              <a:pPr algn="l"/>
              <a:t>3</a:t>
            </a:fld>
            <a:endParaRPr lang="de-DE" sz="1600" dirty="0">
              <a:solidFill>
                <a:schemeClr val="bg1"/>
              </a:solidFill>
            </a:endParaRPr>
          </a:p>
        </p:txBody>
      </p:sp>
      <p:sp>
        <p:nvSpPr>
          <p:cNvPr id="10" name="CasellaDiTesto 5">
            <a:extLst>
              <a:ext uri="{FF2B5EF4-FFF2-40B4-BE49-F238E27FC236}">
                <a16:creationId xmlns:a16="http://schemas.microsoft.com/office/drawing/2014/main" id="{42A363E0-95EB-7B30-CDF1-A2DC939E929F}"/>
              </a:ext>
            </a:extLst>
          </p:cNvPr>
          <p:cNvSpPr txBox="1"/>
          <p:nvPr/>
        </p:nvSpPr>
        <p:spPr>
          <a:xfrm>
            <a:off x="4723100" y="6409509"/>
            <a:ext cx="2966173" cy="338554"/>
          </a:xfrm>
          <a:prstGeom prst="rect">
            <a:avLst/>
          </a:prstGeom>
          <a:noFill/>
        </p:spPr>
        <p:txBody>
          <a:bodyPr wrap="square" rtlCol="0">
            <a:spAutoFit/>
          </a:bodyPr>
          <a:lstStyle/>
          <a:p>
            <a:pPr algn="ctr"/>
            <a:r>
              <a:rPr lang="en-GB" sz="1600" i="1" dirty="0">
                <a:solidFill>
                  <a:schemeClr val="bg1"/>
                </a:solidFill>
              </a:rPr>
              <a:t>GTB</a:t>
            </a:r>
          </a:p>
        </p:txBody>
      </p:sp>
      <p:sp>
        <p:nvSpPr>
          <p:cNvPr id="4" name="ZoneTexte 3">
            <a:extLst>
              <a:ext uri="{FF2B5EF4-FFF2-40B4-BE49-F238E27FC236}">
                <a16:creationId xmlns:a16="http://schemas.microsoft.com/office/drawing/2014/main" id="{B8D5C620-D90A-5027-69FD-674E734E5B20}"/>
              </a:ext>
            </a:extLst>
          </p:cNvPr>
          <p:cNvSpPr txBox="1"/>
          <p:nvPr/>
        </p:nvSpPr>
        <p:spPr>
          <a:xfrm>
            <a:off x="764546" y="1273372"/>
            <a:ext cx="10027279" cy="4016484"/>
          </a:xfrm>
          <a:prstGeom prst="rect">
            <a:avLst/>
          </a:prstGeom>
          <a:noFill/>
        </p:spPr>
        <p:txBody>
          <a:bodyPr wrap="square" rtlCol="0">
            <a:spAutoFit/>
          </a:bodyPr>
          <a:lstStyle/>
          <a:p>
            <a:pPr>
              <a:spcAft>
                <a:spcPts val="600"/>
              </a:spcAft>
            </a:pPr>
            <a:r>
              <a:rPr lang="en-US" sz="2000" dirty="0"/>
              <a:t>• Extension of lifetime requirement to other non-replaceable light sources are not justified by </a:t>
            </a:r>
            <a:br>
              <a:rPr lang="en-US" sz="2000" dirty="0"/>
            </a:br>
            <a:r>
              <a:rPr lang="en-US" sz="2000" dirty="0"/>
              <a:t>   studies or data.</a:t>
            </a:r>
          </a:p>
          <a:p>
            <a:pPr>
              <a:spcAft>
                <a:spcPts val="600"/>
              </a:spcAft>
            </a:pPr>
            <a:r>
              <a:rPr lang="en-US" sz="2000" dirty="0"/>
              <a:t>• The device regulations were already scrutinized regarding technological neutrality. </a:t>
            </a:r>
            <a:br>
              <a:rPr lang="en-US" sz="2000" dirty="0"/>
            </a:br>
            <a:r>
              <a:rPr lang="en-US" sz="2000" dirty="0"/>
              <a:t>   The technological neutrality should not be the only reason to add stringent requirements and  </a:t>
            </a:r>
            <a:br>
              <a:rPr lang="en-US" sz="2000" dirty="0"/>
            </a:br>
            <a:r>
              <a:rPr lang="en-US" sz="2000" dirty="0"/>
              <a:t>   over-regulate.  </a:t>
            </a:r>
          </a:p>
          <a:p>
            <a:pPr marL="179388" indent="-179388">
              <a:spcAft>
                <a:spcPts val="600"/>
              </a:spcAft>
            </a:pPr>
            <a:r>
              <a:rPr lang="en-US" sz="2000" dirty="0"/>
              <a:t>• The set makers already have the obligation to correctly design their lamps as stated in para. 4.1 of R149-01 (4.3 of R148-01):</a:t>
            </a:r>
          </a:p>
          <a:p>
            <a:pPr>
              <a:spcAft>
                <a:spcPts val="600"/>
              </a:spcAft>
            </a:pPr>
            <a:endParaRPr lang="en-US" sz="2000" dirty="0"/>
          </a:p>
          <a:p>
            <a:pPr>
              <a:spcAft>
                <a:spcPts val="600"/>
              </a:spcAft>
            </a:pPr>
            <a:endParaRPr lang="en-US" sz="2000" dirty="0"/>
          </a:p>
          <a:p>
            <a:pPr>
              <a:spcAft>
                <a:spcPts val="600"/>
              </a:spcAft>
            </a:pPr>
            <a:endParaRPr lang="en-US" sz="2000" dirty="0"/>
          </a:p>
          <a:p>
            <a:pPr>
              <a:spcAft>
                <a:spcPts val="600"/>
              </a:spcAft>
            </a:pPr>
            <a:r>
              <a:rPr lang="en-US" sz="2000" dirty="0"/>
              <a:t>•  The enforcement is ensured by the </a:t>
            </a:r>
            <a:r>
              <a:rPr lang="en-US" sz="2000" dirty="0">
                <a:hlinkClick r:id="rId2"/>
              </a:rPr>
              <a:t>1958 agreement </a:t>
            </a:r>
            <a:r>
              <a:rPr lang="en-US" sz="2000" dirty="0"/>
              <a:t>Article 4 par.1-5</a:t>
            </a:r>
          </a:p>
        </p:txBody>
      </p:sp>
      <p:sp>
        <p:nvSpPr>
          <p:cNvPr id="5" name="Titel 1">
            <a:extLst>
              <a:ext uri="{FF2B5EF4-FFF2-40B4-BE49-F238E27FC236}">
                <a16:creationId xmlns:a16="http://schemas.microsoft.com/office/drawing/2014/main" id="{D612DE25-B93A-ADCA-A920-23893210682A}"/>
              </a:ext>
            </a:extLst>
          </p:cNvPr>
          <p:cNvSpPr txBox="1">
            <a:spLocks/>
          </p:cNvSpPr>
          <p:nvPr/>
        </p:nvSpPr>
        <p:spPr>
          <a:xfrm>
            <a:off x="3846085" y="0"/>
            <a:ext cx="3484582" cy="73407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dirty="0"/>
              <a:t>GTB’s position </a:t>
            </a:r>
            <a:endParaRPr lang="de-DE" dirty="0"/>
          </a:p>
        </p:txBody>
      </p:sp>
      <p:sp>
        <p:nvSpPr>
          <p:cNvPr id="6" name="ZoneTexte 5">
            <a:extLst>
              <a:ext uri="{FF2B5EF4-FFF2-40B4-BE49-F238E27FC236}">
                <a16:creationId xmlns:a16="http://schemas.microsoft.com/office/drawing/2014/main" id="{1EBB6E38-841E-1F1C-514B-CFBC883F1EB2}"/>
              </a:ext>
            </a:extLst>
          </p:cNvPr>
          <p:cNvSpPr txBox="1"/>
          <p:nvPr/>
        </p:nvSpPr>
        <p:spPr>
          <a:xfrm>
            <a:off x="255760" y="5443053"/>
            <a:ext cx="11183765" cy="954107"/>
          </a:xfrm>
          <a:prstGeom prst="rect">
            <a:avLst/>
          </a:prstGeom>
          <a:noFill/>
        </p:spPr>
        <p:txBody>
          <a:bodyPr wrap="square" rtlCol="0">
            <a:spAutoFit/>
          </a:bodyPr>
          <a:lstStyle/>
          <a:p>
            <a:r>
              <a:rPr lang="en-US" sz="2800" dirty="0"/>
              <a:t>The GTB proposes to keep addressing only those technologies having issues but not to extend generally to other technologies . </a:t>
            </a:r>
          </a:p>
        </p:txBody>
      </p:sp>
      <p:pic>
        <p:nvPicPr>
          <p:cNvPr id="8" name="Image 7">
            <a:extLst>
              <a:ext uri="{FF2B5EF4-FFF2-40B4-BE49-F238E27FC236}">
                <a16:creationId xmlns:a16="http://schemas.microsoft.com/office/drawing/2014/main" id="{19AEE42D-2F53-C8A7-0E86-D3F60F591C40}"/>
              </a:ext>
            </a:extLst>
          </p:cNvPr>
          <p:cNvPicPr>
            <a:picLocks noChangeAspect="1"/>
          </p:cNvPicPr>
          <p:nvPr/>
        </p:nvPicPr>
        <p:blipFill>
          <a:blip r:embed="rId3"/>
          <a:stretch>
            <a:fillRect/>
          </a:stretch>
        </p:blipFill>
        <p:spPr>
          <a:xfrm>
            <a:off x="2096983" y="3665982"/>
            <a:ext cx="7236031" cy="1067214"/>
          </a:xfrm>
          <a:prstGeom prst="rect">
            <a:avLst/>
          </a:prstGeom>
          <a:ln w="12700">
            <a:solidFill>
              <a:schemeClr val="tx1"/>
            </a:solidFill>
          </a:ln>
        </p:spPr>
      </p:pic>
    </p:spTree>
    <p:extLst>
      <p:ext uri="{BB962C8B-B14F-4D97-AF65-F5344CB8AC3E}">
        <p14:creationId xmlns:p14="http://schemas.microsoft.com/office/powerpoint/2010/main" val="3725606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D7B384-37A9-E0EA-B65A-06B4380D10B9}"/>
            </a:ext>
          </a:extLst>
        </p:cNvPr>
        <p:cNvGrpSpPr/>
        <p:nvPr/>
      </p:nvGrpSpPr>
      <p:grpSpPr>
        <a:xfrm>
          <a:off x="0" y="0"/>
          <a:ext cx="0" cy="0"/>
          <a:chOff x="0" y="0"/>
          <a:chExt cx="0" cy="0"/>
        </a:xfrm>
      </p:grpSpPr>
      <p:sp>
        <p:nvSpPr>
          <p:cNvPr id="2" name="Foliennummernplatzhalter 1">
            <a:extLst>
              <a:ext uri="{FF2B5EF4-FFF2-40B4-BE49-F238E27FC236}">
                <a16:creationId xmlns:a16="http://schemas.microsoft.com/office/drawing/2014/main" id="{92C7FC4A-2C61-87AF-2C9E-923F8C947526}"/>
              </a:ext>
            </a:extLst>
          </p:cNvPr>
          <p:cNvSpPr>
            <a:spLocks noGrp="1"/>
          </p:cNvSpPr>
          <p:nvPr>
            <p:ph type="sldNum" sz="quarter" idx="12"/>
          </p:nvPr>
        </p:nvSpPr>
        <p:spPr>
          <a:xfrm>
            <a:off x="166022" y="6391379"/>
            <a:ext cx="404523" cy="365125"/>
          </a:xfrm>
        </p:spPr>
        <p:txBody>
          <a:bodyPr/>
          <a:lstStyle/>
          <a:p>
            <a:pPr algn="l"/>
            <a:fld id="{AAC85E57-7382-4485-9D14-0BD8FAB214FB}" type="slidenum">
              <a:rPr lang="de-DE" sz="1600" smtClean="0">
                <a:solidFill>
                  <a:schemeClr val="bg1"/>
                </a:solidFill>
              </a:rPr>
              <a:pPr algn="l"/>
              <a:t>4</a:t>
            </a:fld>
            <a:endParaRPr lang="de-DE" sz="1600" dirty="0">
              <a:solidFill>
                <a:schemeClr val="bg1"/>
              </a:solidFill>
            </a:endParaRPr>
          </a:p>
        </p:txBody>
      </p:sp>
      <p:sp>
        <p:nvSpPr>
          <p:cNvPr id="10" name="CasellaDiTesto 5">
            <a:extLst>
              <a:ext uri="{FF2B5EF4-FFF2-40B4-BE49-F238E27FC236}">
                <a16:creationId xmlns:a16="http://schemas.microsoft.com/office/drawing/2014/main" id="{0965871B-8533-13CD-2EB9-1C58AF2EA6BE}"/>
              </a:ext>
            </a:extLst>
          </p:cNvPr>
          <p:cNvSpPr txBox="1"/>
          <p:nvPr/>
        </p:nvSpPr>
        <p:spPr>
          <a:xfrm>
            <a:off x="4723100" y="6409509"/>
            <a:ext cx="2966173" cy="338554"/>
          </a:xfrm>
          <a:prstGeom prst="rect">
            <a:avLst/>
          </a:prstGeom>
          <a:noFill/>
        </p:spPr>
        <p:txBody>
          <a:bodyPr wrap="square" rtlCol="0">
            <a:spAutoFit/>
          </a:bodyPr>
          <a:lstStyle/>
          <a:p>
            <a:pPr algn="ctr"/>
            <a:r>
              <a:rPr lang="en-GB" sz="1600" i="1" dirty="0">
                <a:solidFill>
                  <a:schemeClr val="bg1"/>
                </a:solidFill>
              </a:rPr>
              <a:t>GTB</a:t>
            </a:r>
          </a:p>
        </p:txBody>
      </p:sp>
      <p:sp>
        <p:nvSpPr>
          <p:cNvPr id="12" name="TextBox 11">
            <a:extLst>
              <a:ext uri="{FF2B5EF4-FFF2-40B4-BE49-F238E27FC236}">
                <a16:creationId xmlns:a16="http://schemas.microsoft.com/office/drawing/2014/main" id="{65BD390C-74CD-F314-21FB-319B4C2B96F9}"/>
              </a:ext>
            </a:extLst>
          </p:cNvPr>
          <p:cNvSpPr txBox="1"/>
          <p:nvPr/>
        </p:nvSpPr>
        <p:spPr>
          <a:xfrm>
            <a:off x="2176760" y="246964"/>
            <a:ext cx="5280679" cy="369332"/>
          </a:xfrm>
          <a:prstGeom prst="rect">
            <a:avLst/>
          </a:prstGeom>
          <a:noFill/>
        </p:spPr>
        <p:txBody>
          <a:bodyPr wrap="square">
            <a:spAutoFit/>
          </a:bodyPr>
          <a:lstStyle/>
          <a:p>
            <a:pPr>
              <a:spcAft>
                <a:spcPts val="600"/>
              </a:spcAft>
            </a:pPr>
            <a:r>
              <a:rPr lang="en-US" dirty="0"/>
              <a:t>For reference:  </a:t>
            </a:r>
            <a:r>
              <a:rPr lang="en-US" dirty="0">
                <a:hlinkClick r:id="rId2"/>
              </a:rPr>
              <a:t>1958 agreement </a:t>
            </a:r>
            <a:r>
              <a:rPr lang="en-US" dirty="0"/>
              <a:t>Article 4 par.1-5:</a:t>
            </a:r>
          </a:p>
        </p:txBody>
      </p:sp>
      <p:sp>
        <p:nvSpPr>
          <p:cNvPr id="7" name="CasellaDiTesto 6">
            <a:extLst>
              <a:ext uri="{FF2B5EF4-FFF2-40B4-BE49-F238E27FC236}">
                <a16:creationId xmlns:a16="http://schemas.microsoft.com/office/drawing/2014/main" id="{FCAA5570-AEF5-67DE-B2ED-861FB06E0DA6}"/>
              </a:ext>
            </a:extLst>
          </p:cNvPr>
          <p:cNvSpPr txBox="1"/>
          <p:nvPr/>
        </p:nvSpPr>
        <p:spPr>
          <a:xfrm>
            <a:off x="166022" y="774754"/>
            <a:ext cx="11859956" cy="5586145"/>
          </a:xfrm>
          <a:prstGeom prst="rect">
            <a:avLst/>
          </a:prstGeom>
          <a:noFill/>
        </p:spPr>
        <p:txBody>
          <a:bodyPr wrap="square">
            <a:spAutoFit/>
          </a:bodyPr>
          <a:lstStyle/>
          <a:p>
            <a:pPr algn="ctr">
              <a:spcAft>
                <a:spcPts val="600"/>
              </a:spcAft>
              <a:buNone/>
            </a:pPr>
            <a:r>
              <a:rPr lang="en-GB" sz="1400" dirty="0">
                <a:effectLst/>
                <a:latin typeface="Times New Roman" panose="02020603050405020304" pitchFamily="18" charset="0"/>
                <a:ea typeface="SimSun" panose="02010600030101010101" pitchFamily="2" charset="-122"/>
              </a:rPr>
              <a:t>Article 4</a:t>
            </a:r>
            <a:endParaRPr lang="en-GB" sz="1400" dirty="0">
              <a:effectLst/>
              <a:latin typeface="Times New Roman" panose="02020603050405020304" pitchFamily="18" charset="0"/>
              <a:ea typeface="Times New Roman" panose="02020603050405020304" pitchFamily="18" charset="0"/>
            </a:endParaRPr>
          </a:p>
          <a:p>
            <a:pPr algn="just">
              <a:spcAft>
                <a:spcPts val="600"/>
              </a:spcAft>
              <a:buNone/>
            </a:pPr>
            <a:r>
              <a:rPr lang="en-GB" sz="1400" dirty="0">
                <a:effectLst/>
                <a:latin typeface="Times New Roman" panose="02020603050405020304" pitchFamily="18" charset="0"/>
                <a:ea typeface="SimSun" panose="02010600030101010101" pitchFamily="2" charset="-122"/>
              </a:rPr>
              <a:t>1.	Should a Contracting Party applying a UN Regulation find that certain wheeled vehicles, equipment or parts bearing approval markings issued under the said UN Regulation by one of the Contracting Parties, do not conform to the approved types or the requirements of the said UN Regulation, they shall advise the approval authority of the Contracting Party which issued the approval.</a:t>
            </a:r>
            <a:endParaRPr lang="en-GB" sz="1400" dirty="0">
              <a:effectLst/>
              <a:latin typeface="Times New Roman" panose="02020603050405020304" pitchFamily="18" charset="0"/>
              <a:ea typeface="Times New Roman" panose="02020603050405020304" pitchFamily="18" charset="0"/>
            </a:endParaRPr>
          </a:p>
          <a:p>
            <a:pPr algn="just">
              <a:spcAft>
                <a:spcPts val="600"/>
              </a:spcAft>
              <a:buNone/>
            </a:pPr>
            <a:r>
              <a:rPr lang="en-GB" sz="1400" dirty="0">
                <a:effectLst/>
                <a:latin typeface="Times New Roman" panose="02020603050405020304" pitchFamily="18" charset="0"/>
                <a:ea typeface="SimSun" panose="02010600030101010101" pitchFamily="2" charset="-122"/>
              </a:rPr>
              <a:t>	The Contracting Party that issued the approval shall take the necessary steps to ensure that the non-conformity is rectified.</a:t>
            </a:r>
            <a:endParaRPr lang="en-GB" sz="1400" dirty="0">
              <a:effectLst/>
              <a:latin typeface="Times New Roman" panose="02020603050405020304" pitchFamily="18" charset="0"/>
              <a:ea typeface="Times New Roman" panose="02020603050405020304" pitchFamily="18" charset="0"/>
            </a:endParaRPr>
          </a:p>
          <a:p>
            <a:pPr algn="just">
              <a:spcAft>
                <a:spcPts val="600"/>
              </a:spcAft>
              <a:buNone/>
            </a:pPr>
            <a:r>
              <a:rPr lang="en-GB" sz="1400" dirty="0">
                <a:effectLst/>
                <a:latin typeface="Times New Roman" panose="02020603050405020304" pitchFamily="18" charset="0"/>
                <a:ea typeface="SimSun" panose="02010600030101010101" pitchFamily="2" charset="-122"/>
              </a:rPr>
              <a:t>2.	When the non-conformity is due to non-compliance with the technical requirements specified in a UN Regulation, as referred to in Article 1.2.(b), the Contracting Party that issued the approval shall immediately inform all other Contracting Parties about the situation and shall provide regular advice to Contracting Parties of the steps it is taking, which may include, if necessary, the withdrawal of the approval.</a:t>
            </a:r>
            <a:endParaRPr lang="en-GB" sz="1400" dirty="0">
              <a:effectLst/>
              <a:latin typeface="Times New Roman" panose="02020603050405020304" pitchFamily="18" charset="0"/>
              <a:ea typeface="Times New Roman" panose="02020603050405020304" pitchFamily="18" charset="0"/>
            </a:endParaRPr>
          </a:p>
          <a:p>
            <a:pPr algn="just">
              <a:spcAft>
                <a:spcPts val="600"/>
              </a:spcAft>
              <a:buNone/>
            </a:pPr>
            <a:r>
              <a:rPr lang="en-GB" sz="1400" dirty="0">
                <a:effectLst/>
                <a:latin typeface="Times New Roman" panose="02020603050405020304" pitchFamily="18" charset="0"/>
                <a:ea typeface="SimSun" panose="02010600030101010101" pitchFamily="2" charset="-122"/>
              </a:rPr>
              <a:t>	After having considered the potential impact on vehicle safety, protection of the environment, energy saving or the performance of anti-theft technology, Contracting Parties may prohibit the sale and use of such wheeled vehicles, equipment or parts in their territory until this non-conformity is rectified. In such a case, these Contracting Parties shall inform the secretariat of the Administrative Committee of the measures taken. For resolution of disputes between the Contracting Parties, the procedure provided in Article 10.4 shall apply.</a:t>
            </a:r>
            <a:endParaRPr lang="en-GB" sz="1400" dirty="0">
              <a:effectLst/>
              <a:latin typeface="Times New Roman" panose="02020603050405020304" pitchFamily="18" charset="0"/>
              <a:ea typeface="Times New Roman" panose="02020603050405020304" pitchFamily="18" charset="0"/>
            </a:endParaRPr>
          </a:p>
          <a:p>
            <a:pPr algn="just">
              <a:spcAft>
                <a:spcPts val="600"/>
              </a:spcAft>
              <a:buNone/>
            </a:pPr>
            <a:r>
              <a:rPr lang="en-GB" sz="1400" dirty="0">
                <a:effectLst/>
                <a:latin typeface="Times New Roman" panose="02020603050405020304" pitchFamily="18" charset="0"/>
                <a:ea typeface="SimSun" panose="02010600030101010101" pitchFamily="2" charset="-122"/>
              </a:rPr>
              <a:t>3.	Notwithstanding the provisions of paragraph 1 of this Article, if a non-conforming product, as referred to in paragraph 2 of this Article, has not been brought into conformity within a period of three months, the Contracting Party responsible for the approval shall temporarily or permanently withdraw the approval. By exception, this period may be extended by a period not exceeding three months unless one or more Contracting Parties applying the concerned UN Regulation object. When the period is being extended, the Contracting Party that issued the approval shall, within the initial three-month period, notify all Contracting Parties applying the concerned UN Regulation of their intention to extend the period in which the non-conformity shall be rectified and provide a justification for such extension.</a:t>
            </a:r>
            <a:endParaRPr lang="en-GB" sz="1400" dirty="0">
              <a:effectLst/>
              <a:latin typeface="Times New Roman" panose="02020603050405020304" pitchFamily="18" charset="0"/>
              <a:ea typeface="Times New Roman" panose="02020603050405020304" pitchFamily="18" charset="0"/>
            </a:endParaRPr>
          </a:p>
          <a:p>
            <a:pPr algn="just">
              <a:spcAft>
                <a:spcPts val="600"/>
              </a:spcAft>
              <a:buNone/>
            </a:pPr>
            <a:r>
              <a:rPr lang="en-GB" sz="1400" dirty="0">
                <a:effectLst/>
                <a:latin typeface="Times New Roman" panose="02020603050405020304" pitchFamily="18" charset="0"/>
                <a:ea typeface="SimSun" panose="02010600030101010101" pitchFamily="2" charset="-122"/>
              </a:rPr>
              <a:t>4.	When the non-conformity is due to non-compliance with the administrative provisions, approval markings, conditions for conformity of production or the information document specified in a UN Regulation, as referred to in Article 1.2.(d) and 1.2.(f), the Contracting Party that issued the approval shall temporarily or permanently withdraw the approval if the non-conformity has not been rectified within a period of six months.</a:t>
            </a:r>
            <a:endParaRPr lang="en-GB" sz="1400" dirty="0">
              <a:effectLst/>
              <a:latin typeface="Times New Roman" panose="02020603050405020304" pitchFamily="18" charset="0"/>
              <a:ea typeface="Times New Roman" panose="02020603050405020304" pitchFamily="18" charset="0"/>
            </a:endParaRPr>
          </a:p>
          <a:p>
            <a:pPr algn="just">
              <a:spcAft>
                <a:spcPts val="600"/>
              </a:spcAft>
            </a:pPr>
            <a:r>
              <a:rPr lang="en-GB" sz="1400" dirty="0">
                <a:effectLst/>
                <a:latin typeface="Times New Roman" panose="02020603050405020304" pitchFamily="18" charset="0"/>
                <a:ea typeface="SimSun" panose="02010600030101010101" pitchFamily="2" charset="-122"/>
              </a:rPr>
              <a:t>5.	Paragraphs 1 to 4 of this Article also apply in the situation where the Contracting Party responsible for issuing of the approval itself finds that certain wheeled vehicles, equipment or parts bearing approval markings do not conform to the approved types or the requirements of a UN Regulation.</a:t>
            </a:r>
            <a:endParaRPr lang="en-GB" sz="1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6887361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TB Presentation.potx" id="{41C6BDE2-2956-479F-9A3D-A8BA3D5C5A5E}" vid="{216C8B9B-96A5-4780-95F4-C21CE9216F4E}"/>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RevIMComments xmlns="2d3f8391-3ef5-4859-91f5-94f98ca1de6c" xsi:nil="true"/>
    <RevIMDocumentOwner xmlns="2d3f8391-3ef5-4859-91f5-94f98ca1de6c">
      <UserInfo>
        <DisplayName/>
        <AccountId xsi:nil="true"/>
        <AccountType/>
      </UserInfo>
    </RevIMDocumentOwner>
    <RevIMDeletionDate xmlns="2d3f8391-3ef5-4859-91f5-94f98ca1de6c">2025-02-27T07:43:05+00:00</RevIMDeletionDate>
    <RevIMExtends xmlns="2d3f8391-3ef5-4859-91f5-94f98ca1de6c">{"KSUClass":"0239cc7a-0c96-48a8-9e0e-a383e362571c"}</RevIMExtends>
    <i0f84bba906045b4af568ee102a52dcb xmlns="2d3f8391-3ef5-4859-91f5-94f98ca1de6c">
      <Terms xmlns="http://schemas.microsoft.com/office/infopath/2007/PartnerControls">
        <TermInfo xmlns="http://schemas.microsoft.com/office/infopath/2007/PartnerControls">
          <TermName xmlns="http://schemas.microsoft.com/office/infopath/2007/PartnerControls">0.1 Initial category</TermName>
          <TermId xmlns="http://schemas.microsoft.com/office/infopath/2007/PartnerControls">0239cc7a-0c96-48a8-9e0e-a383e362571c</TermId>
        </TermInfo>
      </Terms>
    </i0f84bba906045b4af568ee102a52dcb>
    <RevIMEventDate xmlns="2d3f8391-3ef5-4859-91f5-94f98ca1de6c" xsi:nil="true"/>
    <lcf76f155ced4ddcb4097134ff3c332f xmlns="a688bf42-176e-4575-814e-2ea30a02feb7">
      <Terms xmlns="http://schemas.microsoft.com/office/infopath/2007/PartnerControls"/>
    </lcf76f155ced4ddcb4097134ff3c332f>
    <TaxCatchAll xmlns="2d3f8391-3ef5-4859-91f5-94f98ca1de6c">
      <Value>1</Value>
    </TaxCatchAll>
    <b6c14c8a4d2e4b5186946cc347515f5b xmlns="2d3f8391-3ef5-4859-91f5-94f98ca1de6c">
      <Terms xmlns="http://schemas.microsoft.com/office/infopath/2007/PartnerControls"/>
    </b6c14c8a4d2e4b5186946cc347515f5b>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251C6467B19EC4B8511680A335C6C79" ma:contentTypeVersion="22" ma:contentTypeDescription="Create a new document." ma:contentTypeScope="" ma:versionID="5695a254e5a6d55e94ec86d15250dc58">
  <xsd:schema xmlns:xsd="http://www.w3.org/2001/XMLSchema" xmlns:xs="http://www.w3.org/2001/XMLSchema" xmlns:p="http://schemas.microsoft.com/office/2006/metadata/properties" xmlns:ns2="2d3f8391-3ef5-4859-91f5-94f98ca1de6c" xmlns:ns3="a688bf42-176e-4575-814e-2ea30a02feb7" targetNamespace="http://schemas.microsoft.com/office/2006/metadata/properties" ma:root="true" ma:fieldsID="97de49ee3caeb4601226e1d83400cd59" ns2:_="" ns3:_="">
    <xsd:import namespace="2d3f8391-3ef5-4859-91f5-94f98ca1de6c"/>
    <xsd:import namespace="a688bf42-176e-4575-814e-2ea30a02feb7"/>
    <xsd:element name="properties">
      <xsd:complexType>
        <xsd:sequence>
          <xsd:element name="documentManagement">
            <xsd:complexType>
              <xsd:all>
                <xsd:element ref="ns2:b6c14c8a4d2e4b5186946cc347515f5b" minOccurs="0"/>
                <xsd:element ref="ns2:TaxCatchAll" minOccurs="0"/>
                <xsd:element ref="ns2:TaxCatchAllLabel" minOccurs="0"/>
                <xsd:element ref="ns2:i0f84bba906045b4af568ee102a52dcb" minOccurs="0"/>
                <xsd:element ref="ns2:RevIMDeletionDate" minOccurs="0"/>
                <xsd:element ref="ns2:RevIMEventDate" minOccurs="0"/>
                <xsd:element ref="ns2:RevIMComments" minOccurs="0"/>
                <xsd:element ref="ns2:RevIMDocumentOwner" minOccurs="0"/>
                <xsd:element ref="ns2:RevIMExtend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2:SharedWithUsers" minOccurs="0"/>
                <xsd:element ref="ns2:SharedWithDetails" minOccurs="0"/>
                <xsd:element ref="ns3:MediaLengthInSeconds" minOccurs="0"/>
                <xsd:element ref="ns3: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3f8391-3ef5-4859-91f5-94f98ca1de6c" elementFormDefault="qualified">
    <xsd:import namespace="http://schemas.microsoft.com/office/2006/documentManagement/types"/>
    <xsd:import namespace="http://schemas.microsoft.com/office/infopath/2007/PartnerControls"/>
    <xsd:element name="b6c14c8a4d2e4b5186946cc347515f5b" ma:index="8" nillable="true" ma:taxonomy="true" ma:internalName="b6c14c8a4d2e4b5186946cc347515f5b" ma:taxonomyFieldName="LegalHoldTag" ma:displayName="LegalHold" ma:fieldId="{b6c14c8a-4d2e-4b51-8694-6cc347515f5b}" ma:taxonomyMulti="true" ma:sspId="d35d9ec1-ff0e-4daf-94ff-594c76aa1822" ma:termSetId="1d36a6df-4193-45ed-b3bc-3ba9643c5e0d"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787e95f8-ca58-479f-93e5-d8f733cc83d9}" ma:internalName="TaxCatchAll" ma:showField="CatchAllData" ma:web="2d3f8391-3ef5-4859-91f5-94f98ca1de6c">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787e95f8-ca58-479f-93e5-d8f733cc83d9}" ma:internalName="TaxCatchAllLabel" ma:readOnly="true" ma:showField="CatchAllDataLabel" ma:web="2d3f8391-3ef5-4859-91f5-94f98ca1de6c">
      <xsd:complexType>
        <xsd:complexContent>
          <xsd:extension base="dms:MultiChoiceLookup">
            <xsd:sequence>
              <xsd:element name="Value" type="dms:Lookup" maxOccurs="unbounded" minOccurs="0" nillable="true"/>
            </xsd:sequence>
          </xsd:extension>
        </xsd:complexContent>
      </xsd:complexType>
    </xsd:element>
    <xsd:element name="i0f84bba906045b4af568ee102a52dcb" ma:index="13" nillable="true" ma:taxonomy="true" ma:internalName="i0f84bba906045b4af568ee102a52dcb" ma:taxonomyFieldName="RevIMBCS" ma:displayName="CSD Class" ma:readOnly="true" ma:default="1;#0.1 Initial category|0239cc7a-0c96-48a8-9e0e-a383e362571c" ma:fieldId="{20f84bba-9060-45b4-af56-8ee102a52dcb}" ma:sspId="d35d9ec1-ff0e-4daf-94ff-594c76aa1822" ma:termSetId="83f400d6-6f53-40a3-8fd2-b80b61df545c" ma:anchorId="00000000-0000-0000-0000-000000000000" ma:open="false" ma:isKeyword="false">
      <xsd:complexType>
        <xsd:sequence>
          <xsd:element ref="pc:Terms" minOccurs="0" maxOccurs="1"/>
        </xsd:sequence>
      </xsd:complexType>
    </xsd:element>
    <xsd:element name="RevIMDeletionDate" ma:index="14" nillable="true" ma:displayName="Deletion Date" ma:description="Deletion Date" ma:format="DateOnly" ma:internalName="RevIMDeletionDate" ma:readOnly="true">
      <xsd:simpleType>
        <xsd:restriction base="dms:DateTime"/>
      </xsd:simpleType>
    </xsd:element>
    <xsd:element name="RevIMEventDate" ma:index="15" nillable="true" ma:displayName="Event Date" ma:description="Event Date" ma:format="DateOnly" ma:internalName="RevIMEventDate" ma:readOnly="true">
      <xsd:simpleType>
        <xsd:restriction base="dms:DateTime"/>
      </xsd:simpleType>
    </xsd:element>
    <xsd:element name="RevIMComments" ma:index="16" nillable="true" ma:displayName="Event Comment" ma:internalName="RevIMComments" ma:readOnly="true">
      <xsd:simpleType>
        <xsd:restriction base="dms:Note">
          <xsd:maxLength value="255"/>
        </xsd:restriction>
      </xsd:simpleType>
    </xsd:element>
    <xsd:element name="RevIMDocumentOwner" ma:index="17" nillable="true" ma:displayName="Document Owner" ma:list="UserInfo" ma:internalName="RevIMDocumentOwne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vIMExtends" ma:index="18" nillable="true" ma:displayName="RevIMExtends" ma:hidden="true" ma:internalName="RevIMExtends" ma:readOnly="true">
      <xsd:simpleType>
        <xsd:restriction base="dms:Note"/>
      </xsd:simpleType>
    </xsd:element>
    <xsd:element name="SharedWithUsers" ma:index="2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688bf42-176e-4575-814e-2ea30a02feb7" elementFormDefault="qualified">
    <xsd:import namespace="http://schemas.microsoft.com/office/2006/documentManagement/types"/>
    <xsd:import namespace="http://schemas.microsoft.com/office/infopath/2007/PartnerControls"/>
    <xsd:element name="MediaServiceMetadata" ma:index="19" nillable="true" ma:displayName="MediaServiceMetadata" ma:hidden="true" ma:internalName="MediaServiceMetadata" ma:readOnly="true">
      <xsd:simpleType>
        <xsd:restriction base="dms:Note"/>
      </xsd:simpleType>
    </xsd:element>
    <xsd:element name="MediaServiceFastMetadata" ma:index="20" nillable="true" ma:displayName="MediaServiceFastMetadata" ma:hidden="true" ma:internalName="MediaServiceFastMetadata" ma:readOnly="true">
      <xsd:simpleType>
        <xsd:restriction base="dms:Note"/>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element name="MediaServiceAutoTags" ma:index="23" nillable="true" ma:displayName="Tags" ma:internalName="MediaServiceAutoTags" ma:readOnly="true">
      <xsd:simpleType>
        <xsd:restriction base="dms:Text"/>
      </xsd:simpleType>
    </xsd:element>
    <xsd:element name="MediaServiceOCR" ma:index="24" nillable="true" ma:displayName="Extracted Text" ma:internalName="MediaServiceOCR" ma:readOnly="true">
      <xsd:simpleType>
        <xsd:restriction base="dms:Note">
          <xsd:maxLength value="255"/>
        </xsd:restriction>
      </xsd:simpleType>
    </xsd:element>
    <xsd:element name="MediaServiceGenerationTime" ma:index="25" nillable="true" ma:displayName="MediaServiceGenerationTime" ma:hidden="true" ma:internalName="MediaServiceGenerationTime" ma:readOnly="true">
      <xsd:simpleType>
        <xsd:restriction base="dms:Text"/>
      </xsd:simpleType>
    </xsd:element>
    <xsd:element name="MediaServiceEventHashCode" ma:index="26" nillable="true" ma:displayName="MediaServiceEventHashCode" ma:hidden="true" ma:internalName="MediaServiceEventHashCode" ma:readOnly="true">
      <xsd:simpleType>
        <xsd:restriction base="dms:Text"/>
      </xsd:simpleType>
    </xsd:element>
    <xsd:element name="MediaServiceDateTaken" ma:index="27" nillable="true" ma:displayName="MediaServiceDateTaken" ma:hidden="true" ma:internalName="MediaServiceDateTaken" ma:readOnly="true">
      <xsd:simpleType>
        <xsd:restriction base="dms:Text"/>
      </xsd:simpleType>
    </xsd:element>
    <xsd:element name="MediaLengthInSeconds" ma:index="30" nillable="true" ma:displayName="Length (seconds)" ma:internalName="MediaLengthInSeconds" ma:readOnly="true">
      <xsd:simpleType>
        <xsd:restriction base="dms:Unknown"/>
      </xsd:simpleType>
    </xsd:element>
    <xsd:element name="lcf76f155ced4ddcb4097134ff3c332f" ma:index="32" nillable="true" ma:taxonomy="true" ma:internalName="lcf76f155ced4ddcb4097134ff3c332f" ma:taxonomyFieldName="MediaServiceImageTags" ma:displayName="Image Tags" ma:readOnly="false" ma:fieldId="{5cf76f15-5ced-4ddc-b409-7134ff3c332f}" ma:taxonomyMulti="true" ma:sspId="d35d9ec1-ff0e-4daf-94ff-594c76aa1822"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ECE0FEE-6D53-4650-B4CC-C61664B92E71}">
  <ds:schemaRefs>
    <ds:schemaRef ds:uri="http://schemas.microsoft.com/sharepoint/v3/contenttype/forms"/>
  </ds:schemaRefs>
</ds:datastoreItem>
</file>

<file path=customXml/itemProps2.xml><?xml version="1.0" encoding="utf-8"?>
<ds:datastoreItem xmlns:ds="http://schemas.openxmlformats.org/officeDocument/2006/customXml" ds:itemID="{69CADEAF-2418-4373-8B3C-825FBE6C0191}">
  <ds:schemaRefs>
    <ds:schemaRef ds:uri="http://purl.org/dc/dcmitype/"/>
    <ds:schemaRef ds:uri="http://purl.org/dc/elements/1.1/"/>
    <ds:schemaRef ds:uri="http://schemas.microsoft.com/office/2006/metadata/properties"/>
    <ds:schemaRef ds:uri="http://schemas.microsoft.com/office/2006/documentManagement/types"/>
    <ds:schemaRef ds:uri="http://schemas.openxmlformats.org/package/2006/metadata/core-properties"/>
    <ds:schemaRef ds:uri="http://purl.org/dc/terms/"/>
    <ds:schemaRef ds:uri="http://schemas.microsoft.com/office/infopath/2007/PartnerControls"/>
    <ds:schemaRef ds:uri="a688bf42-176e-4575-814e-2ea30a02feb7"/>
    <ds:schemaRef ds:uri="2d3f8391-3ef5-4859-91f5-94f98ca1de6c"/>
    <ds:schemaRef ds:uri="http://www.w3.org/XML/1998/namespace"/>
  </ds:schemaRefs>
</ds:datastoreItem>
</file>

<file path=customXml/itemProps3.xml><?xml version="1.0" encoding="utf-8"?>
<ds:datastoreItem xmlns:ds="http://schemas.openxmlformats.org/officeDocument/2006/customXml" ds:itemID="{20F851B6-CC46-474C-9E72-069EA3AE04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d3f8391-3ef5-4859-91f5-94f98ca1de6c"/>
    <ds:schemaRef ds:uri="a688bf42-176e-4575-814e-2ea30a02fe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ecd8a103-d543-4248-b674-6a73234556fa}" enabled="1" method="Privileged" siteId="{5047bca2-da88-442e-a09a-d9b8af692adc}" removed="0"/>
</clbl:labelList>
</file>

<file path=docProps/app.xml><?xml version="1.0" encoding="utf-8"?>
<Properties xmlns="http://schemas.openxmlformats.org/officeDocument/2006/extended-properties" xmlns:vt="http://schemas.openxmlformats.org/officeDocument/2006/docPropsVTypes">
  <Template/>
  <TotalTime>274</TotalTime>
  <Words>713</Words>
  <Application>Microsoft Office PowerPoint</Application>
  <PresentationFormat>Widescreen</PresentationFormat>
  <Paragraphs>34</Paragraphs>
  <Slides>4</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4</vt:i4>
      </vt:variant>
    </vt:vector>
  </HeadingPairs>
  <TitlesOfParts>
    <vt:vector size="8" baseType="lpstr">
      <vt:lpstr>Arial</vt:lpstr>
      <vt:lpstr>Calibri</vt:lpstr>
      <vt:lpstr>Times New Roman</vt:lpstr>
      <vt:lpstr>Tema di Office</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Federico Matarazzo</dc:creator>
  <cp:lastModifiedBy>Davide Puglisi</cp:lastModifiedBy>
  <cp:revision>183</cp:revision>
  <dcterms:created xsi:type="dcterms:W3CDTF">2020-02-13T10:33:39Z</dcterms:created>
  <dcterms:modified xsi:type="dcterms:W3CDTF">2025-03-31T08:51:06Z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1e6743f2-12c7-4edd-9d1f-c7648963e091_Enabled">
    <vt:lpwstr>true</vt:lpwstr>
  </property>
  <property fmtid="{D5CDD505-2E9C-101B-9397-08002B2CF9AE}" pid="3" name="MSIP_Label_1e6743f2-12c7-4edd-9d1f-c7648963e091_SetDate">
    <vt:lpwstr>2022-09-29T13:22:54Z</vt:lpwstr>
  </property>
  <property fmtid="{D5CDD505-2E9C-101B-9397-08002B2CF9AE}" pid="4" name="MSIP_Label_1e6743f2-12c7-4edd-9d1f-c7648963e091_Method">
    <vt:lpwstr>Privileged</vt:lpwstr>
  </property>
  <property fmtid="{D5CDD505-2E9C-101B-9397-08002B2CF9AE}" pid="5" name="MSIP_Label_1e6743f2-12c7-4edd-9d1f-c7648963e091_Name">
    <vt:lpwstr>Internal Usage (no visual markings)</vt:lpwstr>
  </property>
  <property fmtid="{D5CDD505-2E9C-101B-9397-08002B2CF9AE}" pid="6" name="MSIP_Label_1e6743f2-12c7-4edd-9d1f-c7648963e091_SiteId">
    <vt:lpwstr>2d5eb7e2-d3ee-4bf5-bc62-79d5ae9cd9e1</vt:lpwstr>
  </property>
  <property fmtid="{D5CDD505-2E9C-101B-9397-08002B2CF9AE}" pid="7" name="MSIP_Label_1e6743f2-12c7-4edd-9d1f-c7648963e091_ActionId">
    <vt:lpwstr>8005f573-ad37-4a92-b299-ac600b8f9ac9</vt:lpwstr>
  </property>
  <property fmtid="{D5CDD505-2E9C-101B-9397-08002B2CF9AE}" pid="8" name="MSIP_Label_1e6743f2-12c7-4edd-9d1f-c7648963e091_ContentBits">
    <vt:lpwstr>0</vt:lpwstr>
  </property>
  <property fmtid="{D5CDD505-2E9C-101B-9397-08002B2CF9AE}" pid="9" name="MediaServiceImageTags">
    <vt:lpwstr/>
  </property>
  <property fmtid="{D5CDD505-2E9C-101B-9397-08002B2CF9AE}" pid="10" name="ContentTypeId">
    <vt:lpwstr>0x010100A251C6467B19EC4B8511680A335C6C79</vt:lpwstr>
  </property>
  <property fmtid="{D5CDD505-2E9C-101B-9397-08002B2CF9AE}" pid="11" name="RevIMBCS">
    <vt:lpwstr>1;#0.1 Initial category|0239cc7a-0c96-48a8-9e0e-a383e362571c</vt:lpwstr>
  </property>
  <property fmtid="{D5CDD505-2E9C-101B-9397-08002B2CF9AE}" pid="12" name="LegalHoldTag">
    <vt:lpwstr/>
  </property>
  <property fmtid="{D5CDD505-2E9C-101B-9397-08002B2CF9AE}" pid="13" name="MSIP_Label_b1c9b508-7c6e-42bd-bedf-808292653d6c_Enabled">
    <vt:lpwstr>true</vt:lpwstr>
  </property>
  <property fmtid="{D5CDD505-2E9C-101B-9397-08002B2CF9AE}" pid="14" name="MSIP_Label_b1c9b508-7c6e-42bd-bedf-808292653d6c_SetDate">
    <vt:lpwstr>2024-01-19T09:50:10Z</vt:lpwstr>
  </property>
  <property fmtid="{D5CDD505-2E9C-101B-9397-08002B2CF9AE}" pid="15" name="MSIP_Label_b1c9b508-7c6e-42bd-bedf-808292653d6c_Method">
    <vt:lpwstr>Standard</vt:lpwstr>
  </property>
  <property fmtid="{D5CDD505-2E9C-101B-9397-08002B2CF9AE}" pid="16" name="MSIP_Label_b1c9b508-7c6e-42bd-bedf-808292653d6c_Name">
    <vt:lpwstr>b1c9b508-7c6e-42bd-bedf-808292653d6c</vt:lpwstr>
  </property>
  <property fmtid="{D5CDD505-2E9C-101B-9397-08002B2CF9AE}" pid="17" name="MSIP_Label_b1c9b508-7c6e-42bd-bedf-808292653d6c_SiteId">
    <vt:lpwstr>2882be50-2012-4d88-ac86-544124e120c8</vt:lpwstr>
  </property>
  <property fmtid="{D5CDD505-2E9C-101B-9397-08002B2CF9AE}" pid="18" name="MSIP_Label_b1c9b508-7c6e-42bd-bedf-808292653d6c_ActionId">
    <vt:lpwstr>56d6d82f-288c-4cf0-a09c-c490e24f5caa</vt:lpwstr>
  </property>
  <property fmtid="{D5CDD505-2E9C-101B-9397-08002B2CF9AE}" pid="19" name="MSIP_Label_b1c9b508-7c6e-42bd-bedf-808292653d6c_ContentBits">
    <vt:lpwstr>3</vt:lpwstr>
  </property>
  <property fmtid="{D5CDD505-2E9C-101B-9397-08002B2CF9AE}" pid="20" name="ClassificationContentMarkingFooterText">
    <vt:lpwstr>5acXjzUk</vt:lpwstr>
  </property>
  <property fmtid="{D5CDD505-2E9C-101B-9397-08002B2CF9AE}" pid="21" name="ClassificationContentMarkingHeaderLocations">
    <vt:lpwstr>Tema di Office:5</vt:lpwstr>
  </property>
  <property fmtid="{D5CDD505-2E9C-101B-9397-08002B2CF9AE}" pid="22" name="ClassificationContentMarkingHeaderText">
    <vt:lpwstr>INTERNAL &amp; PARTNERS</vt:lpwstr>
  </property>
</Properties>
</file>