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274" r:id="rId6"/>
    <p:sldId id="257" r:id="rId7"/>
    <p:sldId id="258" r:id="rId8"/>
    <p:sldId id="260" r:id="rId9"/>
    <p:sldId id="266" r:id="rId10"/>
    <p:sldId id="267" r:id="rId11"/>
    <p:sldId id="261" r:id="rId12"/>
    <p:sldId id="259" r:id="rId13"/>
    <p:sldId id="272" r:id="rId14"/>
    <p:sldId id="270" r:id="rId15"/>
    <p:sldId id="271" r:id="rId16"/>
    <p:sldId id="268" r:id="rId17"/>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2E5"/>
    <a:srgbClr val="FFFF00"/>
    <a:srgbClr val="0984E3"/>
    <a:srgbClr val="6C5CE7"/>
    <a:srgbClr val="00B894"/>
    <a:srgbClr val="E17055"/>
    <a:srgbClr val="FFFFFF"/>
    <a:srgbClr val="70AD47"/>
    <a:srgbClr val="257CA7"/>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10554" autoAdjust="0"/>
    <p:restoredTop sz="94660"/>
  </p:normalViewPr>
  <p:slideViewPr>
    <p:cSldViewPr snapToGrid="0">
      <p:cViewPr varScale="1">
        <p:scale>
          <a:sx n="107" d="100"/>
          <a:sy n="107" d="100"/>
        </p:scale>
        <p:origin x="876"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cois Guichard" userId="b25862a6-b641-4ece-b9f9-9230f3cdb908" providerId="ADAL" clId="{55AB07DB-C36A-4F16-895D-5E1A5EE545E1}"/>
    <pc:docChg chg="modMainMaster">
      <pc:chgData name="Francois Guichard" userId="b25862a6-b641-4ece-b9f9-9230f3cdb908" providerId="ADAL" clId="{55AB07DB-C36A-4F16-895D-5E1A5EE545E1}" dt="2025-09-19T17:04:32.388" v="8" actId="20577"/>
      <pc:docMkLst>
        <pc:docMk/>
      </pc:docMkLst>
      <pc:sldMasterChg chg="modSldLayout">
        <pc:chgData name="Francois Guichard" userId="b25862a6-b641-4ece-b9f9-9230f3cdb908" providerId="ADAL" clId="{55AB07DB-C36A-4F16-895D-5E1A5EE545E1}" dt="2025-09-19T17:04:32.388" v="8" actId="20577"/>
        <pc:sldMasterMkLst>
          <pc:docMk/>
          <pc:sldMasterMk cId="1063643061" sldId="2147483648"/>
        </pc:sldMasterMkLst>
        <pc:sldLayoutChg chg="modSp mod">
          <pc:chgData name="Francois Guichard" userId="b25862a6-b641-4ece-b9f9-9230f3cdb908" providerId="ADAL" clId="{55AB07DB-C36A-4F16-895D-5E1A5EE545E1}" dt="2025-09-19T17:04:32.388" v="8" actId="20577"/>
          <pc:sldLayoutMkLst>
            <pc:docMk/>
            <pc:sldMasterMk cId="1063643061" sldId="2147483648"/>
            <pc:sldLayoutMk cId="2606941613" sldId="2147483649"/>
          </pc:sldLayoutMkLst>
          <pc:spChg chg="mod">
            <ac:chgData name="Francois Guichard" userId="b25862a6-b641-4ece-b9f9-9230f3cdb908" providerId="ADAL" clId="{55AB07DB-C36A-4F16-895D-5E1A5EE545E1}" dt="2025-09-19T17:04:32.388" v="8" actId="20577"/>
            <ac:spMkLst>
              <pc:docMk/>
              <pc:sldMasterMk cId="1063643061" sldId="2147483648"/>
              <pc:sldLayoutMk cId="2606941613" sldId="2147483649"/>
              <ac:spMk id="8" creationId="{D1942764-5876-AF77-2DB6-366E429CB61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6B5C903-6BE3-4D7F-A94F-FE4E88EF7C85}" type="datetimeFigureOut">
              <a:rPr lang="en-GB" smtClean="0"/>
              <a:t>19/09/2025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7135CD3-A2B4-450B-8142-FDF4704DF721}" type="slidenum">
              <a:rPr lang="en-GB" smtClean="0"/>
              <a:t>‹#›</a:t>
            </a:fld>
            <a:endParaRPr lang="en-GB"/>
          </a:p>
        </p:txBody>
      </p:sp>
    </p:spTree>
    <p:extLst>
      <p:ext uri="{BB962C8B-B14F-4D97-AF65-F5344CB8AC3E}">
        <p14:creationId xmlns:p14="http://schemas.microsoft.com/office/powerpoint/2010/main" val="2797231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7135CD3-A2B4-450B-8142-FDF4704DF721}" type="slidenum">
              <a:rPr lang="en-GB" smtClean="0"/>
              <a:t>3</a:t>
            </a:fld>
            <a:endParaRPr lang="en-GB"/>
          </a:p>
        </p:txBody>
      </p:sp>
    </p:spTree>
    <p:extLst>
      <p:ext uri="{BB962C8B-B14F-4D97-AF65-F5344CB8AC3E}">
        <p14:creationId xmlns:p14="http://schemas.microsoft.com/office/powerpoint/2010/main" val="19953167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54EC3E43-E936-28B5-E705-FD62E2686A6C}"/>
              </a:ext>
            </a:extLst>
          </p:cNvPr>
          <p:cNvSpPr/>
          <p:nvPr userDrawn="1"/>
        </p:nvSpPr>
        <p:spPr>
          <a:xfrm>
            <a:off x="0" y="0"/>
            <a:ext cx="4929103" cy="6858000"/>
          </a:xfrm>
          <a:prstGeom prst="rect">
            <a:avLst/>
          </a:prstGeom>
          <a:solidFill>
            <a:srgbClr val="5B92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ln>
                <a:noFill/>
              </a:ln>
            </a:endParaRPr>
          </a:p>
        </p:txBody>
      </p:sp>
      <p:sp>
        <p:nvSpPr>
          <p:cNvPr id="2" name="Title 1">
            <a:extLst>
              <a:ext uri="{FF2B5EF4-FFF2-40B4-BE49-F238E27FC236}">
                <a16:creationId xmlns:a16="http://schemas.microsoft.com/office/drawing/2014/main" id="{D471E633-42A7-7F0B-CCE9-73034CCDFD9B}"/>
              </a:ext>
            </a:extLst>
          </p:cNvPr>
          <p:cNvSpPr>
            <a:spLocks noGrp="1"/>
          </p:cNvSpPr>
          <p:nvPr>
            <p:ph type="ctrTitle"/>
          </p:nvPr>
        </p:nvSpPr>
        <p:spPr>
          <a:xfrm>
            <a:off x="302996" y="914400"/>
            <a:ext cx="4333932" cy="3067840"/>
          </a:xfrm>
        </p:spPr>
        <p:txBody>
          <a:bodyPr anchor="b">
            <a:normAutofit/>
          </a:bodyPr>
          <a:lstStyle>
            <a:lvl1pPr algn="r">
              <a:defRPr sz="4800">
                <a:solidFill>
                  <a:schemeClr val="bg1"/>
                </a:solidFill>
                <a:latin typeface="Roboto Light" panose="02000000000000000000" pitchFamily="2" charset="0"/>
                <a:ea typeface="Roboto Light" panose="02000000000000000000" pitchFamily="2" charset="0"/>
              </a:defRPr>
            </a:lvl1pPr>
          </a:lstStyle>
          <a:p>
            <a:r>
              <a:rPr lang="en-GB" dirty="0"/>
              <a:t>Click to edit Master title style</a:t>
            </a:r>
          </a:p>
        </p:txBody>
      </p:sp>
      <p:sp>
        <p:nvSpPr>
          <p:cNvPr id="3" name="Subtitle 2">
            <a:extLst>
              <a:ext uri="{FF2B5EF4-FFF2-40B4-BE49-F238E27FC236}">
                <a16:creationId xmlns:a16="http://schemas.microsoft.com/office/drawing/2014/main" id="{63EEA05E-0BBC-4633-340D-6D43A472C71C}"/>
              </a:ext>
            </a:extLst>
          </p:cNvPr>
          <p:cNvSpPr>
            <a:spLocks noGrp="1"/>
          </p:cNvSpPr>
          <p:nvPr>
            <p:ph type="subTitle" idx="1"/>
          </p:nvPr>
        </p:nvSpPr>
        <p:spPr>
          <a:xfrm>
            <a:off x="290868" y="4206240"/>
            <a:ext cx="4333932" cy="1655762"/>
          </a:xfrm>
        </p:spPr>
        <p:txBody>
          <a:bodyPr>
            <a:normAutofit/>
          </a:bodyPr>
          <a:lstStyle>
            <a:lvl1pPr marL="0" indent="0" algn="r">
              <a:buNone/>
              <a:defRPr sz="1800">
                <a:solidFill>
                  <a:schemeClr val="bg1"/>
                </a:solidFill>
                <a:latin typeface="Roboto" panose="02000000000000000000" pitchFamily="2" charset="0"/>
                <a:ea typeface="Roboto" panose="02000000000000000000" pitchFamily="2" charset="0"/>
                <a:cs typeface="Roboto"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4" name="Date Placeholder 3">
            <a:extLst>
              <a:ext uri="{FF2B5EF4-FFF2-40B4-BE49-F238E27FC236}">
                <a16:creationId xmlns:a16="http://schemas.microsoft.com/office/drawing/2014/main" id="{901BD2F5-9CEF-DDEB-EC74-5FA916F3DD73}"/>
              </a:ext>
            </a:extLst>
          </p:cNvPr>
          <p:cNvSpPr>
            <a:spLocks noGrp="1"/>
          </p:cNvSpPr>
          <p:nvPr>
            <p:ph type="dt" sz="half" idx="10"/>
          </p:nvPr>
        </p:nvSpPr>
        <p:spPr/>
        <p:txBody>
          <a:bodyPr/>
          <a:lstStyle/>
          <a:p>
            <a:fld id="{D9B49B60-E627-47E1-886F-5B7A75472020}" type="datetime1">
              <a:rPr lang="en-GB" smtClean="0"/>
              <a:t>19/09/2025</a:t>
            </a:fld>
            <a:endParaRPr lang="en-GB"/>
          </a:p>
        </p:txBody>
      </p:sp>
      <p:sp>
        <p:nvSpPr>
          <p:cNvPr id="5" name="Footer Placeholder 4">
            <a:extLst>
              <a:ext uri="{FF2B5EF4-FFF2-40B4-BE49-F238E27FC236}">
                <a16:creationId xmlns:a16="http://schemas.microsoft.com/office/drawing/2014/main" id="{E8AD5A11-E3F7-FA58-DDCA-68C9BAA4697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99801BF-3F84-F3AD-09FD-06A62C704B48}"/>
              </a:ext>
            </a:extLst>
          </p:cNvPr>
          <p:cNvSpPr>
            <a:spLocks noGrp="1"/>
          </p:cNvSpPr>
          <p:nvPr>
            <p:ph type="sldNum" sz="quarter" idx="12"/>
          </p:nvPr>
        </p:nvSpPr>
        <p:spPr/>
        <p:txBody>
          <a:bodyPr/>
          <a:lstStyle/>
          <a:p>
            <a:fld id="{E86BEC5D-650B-45AB-8A82-D87DAB8534EE}" type="slidenum">
              <a:rPr lang="en-GB" smtClean="0"/>
              <a:t>‹#›</a:t>
            </a:fld>
            <a:endParaRPr lang="en-GB"/>
          </a:p>
        </p:txBody>
      </p:sp>
      <p:cxnSp>
        <p:nvCxnSpPr>
          <p:cNvPr id="16" name="Straight Connector 15">
            <a:extLst>
              <a:ext uri="{FF2B5EF4-FFF2-40B4-BE49-F238E27FC236}">
                <a16:creationId xmlns:a16="http://schemas.microsoft.com/office/drawing/2014/main" id="{37AF2806-FD7A-4026-B1CE-D4843246060E}"/>
              </a:ext>
            </a:extLst>
          </p:cNvPr>
          <p:cNvCxnSpPr/>
          <p:nvPr userDrawn="1"/>
        </p:nvCxnSpPr>
        <p:spPr>
          <a:xfrm>
            <a:off x="302996" y="4114800"/>
            <a:ext cx="4333932"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pic>
        <p:nvPicPr>
          <p:cNvPr id="11" name="Picture 10">
            <a:extLst>
              <a:ext uri="{FF2B5EF4-FFF2-40B4-BE49-F238E27FC236}">
                <a16:creationId xmlns:a16="http://schemas.microsoft.com/office/drawing/2014/main" id="{818ADB0F-769C-B2C9-B798-27290DC13474}"/>
              </a:ext>
            </a:extLst>
          </p:cNvPr>
          <p:cNvPicPr>
            <a:picLocks noChangeAspect="1"/>
          </p:cNvPicPr>
          <p:nvPr userDrawn="1"/>
        </p:nvPicPr>
        <p:blipFill>
          <a:blip r:embed="rId2"/>
          <a:stretch>
            <a:fillRect/>
          </a:stretch>
        </p:blipFill>
        <p:spPr>
          <a:xfrm>
            <a:off x="6699378" y="1910454"/>
            <a:ext cx="2908044" cy="2944623"/>
          </a:xfrm>
          <a:prstGeom prst="rect">
            <a:avLst/>
          </a:prstGeom>
        </p:spPr>
      </p:pic>
      <p:sp>
        <p:nvSpPr>
          <p:cNvPr id="8" name="TextBox 7">
            <a:extLst>
              <a:ext uri="{FF2B5EF4-FFF2-40B4-BE49-F238E27FC236}">
                <a16:creationId xmlns:a16="http://schemas.microsoft.com/office/drawing/2014/main" id="{D1942764-5876-AF77-2DB6-366E429CB610}"/>
              </a:ext>
            </a:extLst>
          </p:cNvPr>
          <p:cNvSpPr txBox="1"/>
          <p:nvPr userDrawn="1"/>
        </p:nvSpPr>
        <p:spPr>
          <a:xfrm>
            <a:off x="6662057" y="68844"/>
            <a:ext cx="5355374" cy="738664"/>
          </a:xfrm>
          <a:prstGeom prst="rect">
            <a:avLst/>
          </a:prstGeom>
          <a:noFill/>
        </p:spPr>
        <p:txBody>
          <a:bodyPr wrap="square" rtlCol="0">
            <a:spAutoFit/>
          </a:bodyPr>
          <a:lstStyle/>
          <a:p>
            <a:pPr marL="2002790" algn="r"/>
            <a:r>
              <a:rPr lang="en-US" sz="1400" b="0" u="sng" dirty="0">
                <a:effectLst/>
                <a:latin typeface="Times New Roman" panose="02020603050405020304" pitchFamily="18" charset="0"/>
                <a:ea typeface="Times New Roman" panose="02020603050405020304" pitchFamily="18" charset="0"/>
              </a:rPr>
              <a:t>Informal document</a:t>
            </a:r>
            <a:r>
              <a:rPr lang="en-US" sz="1400" b="0" dirty="0">
                <a:effectLst/>
                <a:latin typeface="Times New Roman" panose="02020603050405020304" pitchFamily="18" charset="0"/>
                <a:ea typeface="Times New Roman" panose="02020603050405020304" pitchFamily="18" charset="0"/>
              </a:rPr>
              <a:t> </a:t>
            </a:r>
            <a:r>
              <a:rPr lang="en-US" sz="1400" b="1" dirty="0">
                <a:effectLst/>
                <a:latin typeface="Times New Roman" panose="02020603050405020304" pitchFamily="18" charset="0"/>
                <a:ea typeface="Times New Roman" panose="02020603050405020304" pitchFamily="18" charset="0"/>
              </a:rPr>
              <a:t>GRVA-23-24</a:t>
            </a:r>
          </a:p>
          <a:p>
            <a:pPr marL="2002790" algn="r"/>
            <a:r>
              <a:rPr lang="en-US" sz="1400" b="0" dirty="0">
                <a:effectLst/>
                <a:latin typeface="Times New Roman" panose="02020603050405020304" pitchFamily="18" charset="0"/>
                <a:ea typeface="Times New Roman" panose="02020603050405020304" pitchFamily="18" charset="0"/>
              </a:rPr>
              <a:t>23rd GRVA, 22-25 September 2025</a:t>
            </a:r>
            <a:endParaRPr lang="fr-CH" sz="1400" b="1" dirty="0">
              <a:effectLst/>
              <a:latin typeface="Times New Roman" panose="02020603050405020304" pitchFamily="18" charset="0"/>
              <a:ea typeface="Times New Roman" panose="02020603050405020304" pitchFamily="18" charset="0"/>
            </a:endParaRPr>
          </a:p>
          <a:p>
            <a:pPr algn="r"/>
            <a:r>
              <a:rPr lang="en-US" sz="1400" b="1" dirty="0">
                <a:effectLst/>
                <a:latin typeface="Times New Roman" panose="02020603050405020304" pitchFamily="18" charset="0"/>
                <a:ea typeface="Times New Roman" panose="02020603050405020304" pitchFamily="18" charset="0"/>
              </a:rPr>
              <a:t>Provisional agenda </a:t>
            </a:r>
            <a:r>
              <a:rPr lang="en-US" sz="1400" b="1">
                <a:effectLst/>
                <a:latin typeface="Times New Roman" panose="02020603050405020304" pitchFamily="18" charset="0"/>
                <a:ea typeface="Times New Roman" panose="02020603050405020304" pitchFamily="18" charset="0"/>
              </a:rPr>
              <a:t>item 4(a)</a:t>
            </a:r>
            <a:endParaRPr lang="en-US"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06941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AB4E6-B7BA-1A92-6902-F20F5B55E2C1}"/>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9C2B674A-0DB7-60E7-7A35-63A8013AA14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89CF55E-2CA1-60C7-E9C1-3E88BF3F8FF0}"/>
              </a:ext>
            </a:extLst>
          </p:cNvPr>
          <p:cNvSpPr>
            <a:spLocks noGrp="1"/>
          </p:cNvSpPr>
          <p:nvPr>
            <p:ph type="dt" sz="half" idx="10"/>
          </p:nvPr>
        </p:nvSpPr>
        <p:spPr/>
        <p:txBody>
          <a:bodyPr/>
          <a:lstStyle/>
          <a:p>
            <a:fld id="{200F24C1-6BD5-4B26-97BD-5B6BF80A7B6D}" type="datetime1">
              <a:rPr lang="en-GB" smtClean="0"/>
              <a:t>19/09/2025</a:t>
            </a:fld>
            <a:endParaRPr lang="en-GB"/>
          </a:p>
        </p:txBody>
      </p:sp>
      <p:sp>
        <p:nvSpPr>
          <p:cNvPr id="5" name="Footer Placeholder 4">
            <a:extLst>
              <a:ext uri="{FF2B5EF4-FFF2-40B4-BE49-F238E27FC236}">
                <a16:creationId xmlns:a16="http://schemas.microsoft.com/office/drawing/2014/main" id="{CC1695E2-13DB-6EF4-5CAA-22CB645CD2C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D1A8C4-86AA-F152-91F8-3D1262772ED8}"/>
              </a:ext>
            </a:extLst>
          </p:cNvPr>
          <p:cNvSpPr>
            <a:spLocks noGrp="1"/>
          </p:cNvSpPr>
          <p:nvPr>
            <p:ph type="sldNum" sz="quarter" idx="12"/>
          </p:nvPr>
        </p:nvSpPr>
        <p:spPr/>
        <p:txBody>
          <a:bodyPr/>
          <a:lstStyle/>
          <a:p>
            <a:fld id="{E86BEC5D-650B-45AB-8A82-D87DAB8534EE}" type="slidenum">
              <a:rPr lang="en-GB" smtClean="0"/>
              <a:t>‹#›</a:t>
            </a:fld>
            <a:endParaRPr lang="en-GB"/>
          </a:p>
        </p:txBody>
      </p:sp>
    </p:spTree>
    <p:extLst>
      <p:ext uri="{BB962C8B-B14F-4D97-AF65-F5344CB8AC3E}">
        <p14:creationId xmlns:p14="http://schemas.microsoft.com/office/powerpoint/2010/main" val="2488305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1009AE-662B-EC86-52DF-6EEA4B6707B7}"/>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88A3AB30-E195-0430-2C85-ED31B02D5AD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42C0E1E-9D0C-7A15-8929-304F5A6F2CFC}"/>
              </a:ext>
            </a:extLst>
          </p:cNvPr>
          <p:cNvSpPr>
            <a:spLocks noGrp="1"/>
          </p:cNvSpPr>
          <p:nvPr>
            <p:ph type="dt" sz="half" idx="10"/>
          </p:nvPr>
        </p:nvSpPr>
        <p:spPr/>
        <p:txBody>
          <a:bodyPr/>
          <a:lstStyle/>
          <a:p>
            <a:fld id="{F53E1269-F3D1-4AB1-8FB8-A8641DCD225F}" type="datetime1">
              <a:rPr lang="en-GB" smtClean="0"/>
              <a:t>19/09/2025</a:t>
            </a:fld>
            <a:endParaRPr lang="en-GB"/>
          </a:p>
        </p:txBody>
      </p:sp>
      <p:sp>
        <p:nvSpPr>
          <p:cNvPr id="5" name="Footer Placeholder 4">
            <a:extLst>
              <a:ext uri="{FF2B5EF4-FFF2-40B4-BE49-F238E27FC236}">
                <a16:creationId xmlns:a16="http://schemas.microsoft.com/office/drawing/2014/main" id="{B7E90212-5E98-50FF-B97D-DD631D9260B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3A2F6A-4B8C-618A-0DB9-F9FF372AAB29}"/>
              </a:ext>
            </a:extLst>
          </p:cNvPr>
          <p:cNvSpPr>
            <a:spLocks noGrp="1"/>
          </p:cNvSpPr>
          <p:nvPr>
            <p:ph type="sldNum" sz="quarter" idx="12"/>
          </p:nvPr>
        </p:nvSpPr>
        <p:spPr/>
        <p:txBody>
          <a:bodyPr/>
          <a:lstStyle/>
          <a:p>
            <a:fld id="{E86BEC5D-650B-45AB-8A82-D87DAB8534EE}" type="slidenum">
              <a:rPr lang="en-GB" smtClean="0"/>
              <a:t>‹#›</a:t>
            </a:fld>
            <a:endParaRPr lang="en-GB"/>
          </a:p>
        </p:txBody>
      </p:sp>
    </p:spTree>
    <p:extLst>
      <p:ext uri="{BB962C8B-B14F-4D97-AF65-F5344CB8AC3E}">
        <p14:creationId xmlns:p14="http://schemas.microsoft.com/office/powerpoint/2010/main" val="128712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11928-1E91-E04C-6A8D-B9CC2E30D217}"/>
              </a:ext>
            </a:extLst>
          </p:cNvPr>
          <p:cNvSpPr>
            <a:spLocks noGrp="1"/>
          </p:cNvSpPr>
          <p:nvPr>
            <p:ph type="title"/>
          </p:nvPr>
        </p:nvSpPr>
        <p:spPr>
          <a:xfrm>
            <a:off x="1097280" y="237744"/>
            <a:ext cx="8229600" cy="914400"/>
          </a:xfrm>
        </p:spPr>
        <p:txBody>
          <a:bodyPr anchor="b"/>
          <a:lstStyle>
            <a:lvl1pPr>
              <a:defRPr>
                <a:latin typeface="Roboto" panose="02000000000000000000" pitchFamily="2" charset="0"/>
                <a:ea typeface="Roboto" panose="02000000000000000000" pitchFamily="2" charset="0"/>
                <a:cs typeface="Roboto" panose="02000000000000000000" pitchFamily="2" charset="0"/>
              </a:defRPr>
            </a:lvl1pPr>
          </a:lstStyle>
          <a:p>
            <a:r>
              <a:rPr lang="en-GB" dirty="0"/>
              <a:t>Click to edit Master title style</a:t>
            </a:r>
          </a:p>
        </p:txBody>
      </p:sp>
      <p:sp>
        <p:nvSpPr>
          <p:cNvPr id="3" name="Content Placeholder 2">
            <a:extLst>
              <a:ext uri="{FF2B5EF4-FFF2-40B4-BE49-F238E27FC236}">
                <a16:creationId xmlns:a16="http://schemas.microsoft.com/office/drawing/2014/main" id="{2A6A3B4D-B39E-4081-B83B-D9CEB0BEC043}"/>
              </a:ext>
            </a:extLst>
          </p:cNvPr>
          <p:cNvSpPr>
            <a:spLocks noGrp="1"/>
          </p:cNvSpPr>
          <p:nvPr>
            <p:ph idx="1"/>
          </p:nvPr>
        </p:nvSpPr>
        <p:spPr/>
        <p:txBody>
          <a:bodyPr>
            <a:normAutofit/>
          </a:bodyPr>
          <a:lstStyle>
            <a:lvl1pPr>
              <a:defRPr sz="2400">
                <a:latin typeface="Roboto" panose="02000000000000000000" pitchFamily="2" charset="0"/>
                <a:ea typeface="Roboto" panose="02000000000000000000" pitchFamily="2" charset="0"/>
                <a:cs typeface="Roboto" panose="02000000000000000000" pitchFamily="2" charset="0"/>
              </a:defRPr>
            </a:lvl1pPr>
            <a:lvl2pPr>
              <a:defRPr sz="2000">
                <a:latin typeface="Roboto" panose="02000000000000000000" pitchFamily="2" charset="0"/>
                <a:ea typeface="Roboto" panose="02000000000000000000" pitchFamily="2" charset="0"/>
                <a:cs typeface="Roboto" panose="02000000000000000000" pitchFamily="2" charset="0"/>
              </a:defRPr>
            </a:lvl2pPr>
            <a:lvl3pPr>
              <a:defRPr sz="1800">
                <a:latin typeface="Roboto" panose="02000000000000000000" pitchFamily="2" charset="0"/>
                <a:ea typeface="Roboto" panose="02000000000000000000" pitchFamily="2" charset="0"/>
                <a:cs typeface="Roboto" panose="02000000000000000000" pitchFamily="2" charset="0"/>
              </a:defRPr>
            </a:lvl3pPr>
            <a:lvl4pPr>
              <a:defRPr sz="1600">
                <a:latin typeface="Roboto" panose="02000000000000000000" pitchFamily="2" charset="0"/>
                <a:ea typeface="Roboto" panose="02000000000000000000" pitchFamily="2" charset="0"/>
                <a:cs typeface="Roboto" panose="02000000000000000000" pitchFamily="2" charset="0"/>
              </a:defRPr>
            </a:lvl4pPr>
            <a:lvl5pPr>
              <a:defRPr sz="1600">
                <a:latin typeface="Roboto" panose="02000000000000000000" pitchFamily="2" charset="0"/>
                <a:ea typeface="Roboto" panose="02000000000000000000" pitchFamily="2" charset="0"/>
                <a:cs typeface="Roboto" panose="02000000000000000000"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Date Placeholder 3">
            <a:extLst>
              <a:ext uri="{FF2B5EF4-FFF2-40B4-BE49-F238E27FC236}">
                <a16:creationId xmlns:a16="http://schemas.microsoft.com/office/drawing/2014/main" id="{1D53D391-EDA5-4E8D-E51D-B4A99639ABBB}"/>
              </a:ext>
            </a:extLst>
          </p:cNvPr>
          <p:cNvSpPr>
            <a:spLocks noGrp="1"/>
          </p:cNvSpPr>
          <p:nvPr>
            <p:ph type="dt" sz="half" idx="10"/>
          </p:nvPr>
        </p:nvSpPr>
        <p:spPr/>
        <p:txBody>
          <a:bodyPr/>
          <a:lstStyle>
            <a:lvl1pPr>
              <a:defRPr>
                <a:latin typeface="Roboto" panose="02000000000000000000" pitchFamily="2" charset="0"/>
                <a:ea typeface="Roboto" panose="02000000000000000000" pitchFamily="2" charset="0"/>
                <a:cs typeface="Roboto" panose="02000000000000000000" pitchFamily="2" charset="0"/>
              </a:defRPr>
            </a:lvl1pPr>
          </a:lstStyle>
          <a:p>
            <a:fld id="{0A1D2D94-489A-4B3A-B341-853034CBF5E5}" type="datetime1">
              <a:rPr lang="en-GB" smtClean="0"/>
              <a:pPr/>
              <a:t>19/09/2025</a:t>
            </a:fld>
            <a:endParaRPr lang="en-GB"/>
          </a:p>
        </p:txBody>
      </p:sp>
      <p:sp>
        <p:nvSpPr>
          <p:cNvPr id="5" name="Footer Placeholder 4">
            <a:extLst>
              <a:ext uri="{FF2B5EF4-FFF2-40B4-BE49-F238E27FC236}">
                <a16:creationId xmlns:a16="http://schemas.microsoft.com/office/drawing/2014/main" id="{9FAD3C91-840F-BB04-6DB9-460E86104C85}"/>
              </a:ext>
            </a:extLst>
          </p:cNvPr>
          <p:cNvSpPr>
            <a:spLocks noGrp="1"/>
          </p:cNvSpPr>
          <p:nvPr>
            <p:ph type="ftr" sz="quarter" idx="11"/>
          </p:nvPr>
        </p:nvSpPr>
        <p:spPr/>
        <p:txBody>
          <a:bodyPr/>
          <a:lstStyle>
            <a:lvl1pPr>
              <a:defRPr>
                <a:latin typeface="Roboto" panose="02000000000000000000" pitchFamily="2" charset="0"/>
                <a:ea typeface="Roboto" panose="02000000000000000000" pitchFamily="2" charset="0"/>
                <a:cs typeface="Roboto" panose="02000000000000000000" pitchFamily="2" charset="0"/>
              </a:defRPr>
            </a:lvl1pPr>
          </a:lstStyle>
          <a:p>
            <a:endParaRPr lang="en-GB"/>
          </a:p>
        </p:txBody>
      </p:sp>
      <p:sp>
        <p:nvSpPr>
          <p:cNvPr id="6" name="Slide Number Placeholder 5">
            <a:extLst>
              <a:ext uri="{FF2B5EF4-FFF2-40B4-BE49-F238E27FC236}">
                <a16:creationId xmlns:a16="http://schemas.microsoft.com/office/drawing/2014/main" id="{E815DAB1-E3BF-956C-7E2A-DA3AECC4BBFD}"/>
              </a:ext>
            </a:extLst>
          </p:cNvPr>
          <p:cNvSpPr>
            <a:spLocks noGrp="1"/>
          </p:cNvSpPr>
          <p:nvPr>
            <p:ph type="sldNum" sz="quarter" idx="12"/>
          </p:nvPr>
        </p:nvSpPr>
        <p:spPr/>
        <p:txBody>
          <a:bodyPr/>
          <a:lstStyle>
            <a:lvl1pPr>
              <a:defRPr>
                <a:latin typeface="Roboto" panose="02000000000000000000" pitchFamily="2" charset="0"/>
                <a:ea typeface="Roboto" panose="02000000000000000000" pitchFamily="2" charset="0"/>
                <a:cs typeface="Roboto" panose="02000000000000000000" pitchFamily="2" charset="0"/>
              </a:defRPr>
            </a:lvl1pPr>
          </a:lstStyle>
          <a:p>
            <a:fld id="{E86BEC5D-650B-45AB-8A82-D87DAB8534EE}" type="slidenum">
              <a:rPr lang="en-GB" smtClean="0"/>
              <a:pPr/>
              <a:t>‹#›</a:t>
            </a:fld>
            <a:endParaRPr lang="en-GB"/>
          </a:p>
        </p:txBody>
      </p:sp>
      <p:pic>
        <p:nvPicPr>
          <p:cNvPr id="8" name="Picture 7">
            <a:extLst>
              <a:ext uri="{FF2B5EF4-FFF2-40B4-BE49-F238E27FC236}">
                <a16:creationId xmlns:a16="http://schemas.microsoft.com/office/drawing/2014/main" id="{C2DF8DA9-A7C1-40F1-7CE7-B3636535A650}"/>
              </a:ext>
            </a:extLst>
          </p:cNvPr>
          <p:cNvPicPr>
            <a:picLocks noChangeAspect="1"/>
          </p:cNvPicPr>
          <p:nvPr userDrawn="1"/>
        </p:nvPicPr>
        <p:blipFill>
          <a:blip r:embed="rId2"/>
          <a:stretch>
            <a:fillRect/>
          </a:stretch>
        </p:blipFill>
        <p:spPr>
          <a:xfrm>
            <a:off x="0" y="0"/>
            <a:ext cx="1083651" cy="1097280"/>
          </a:xfrm>
          <a:prstGeom prst="rect">
            <a:avLst/>
          </a:prstGeom>
        </p:spPr>
      </p:pic>
    </p:spTree>
    <p:extLst>
      <p:ext uri="{BB962C8B-B14F-4D97-AF65-F5344CB8AC3E}">
        <p14:creationId xmlns:p14="http://schemas.microsoft.com/office/powerpoint/2010/main" val="3808725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7E8D5-80CA-3A36-E4AD-9D5FFDE3674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53BB05A6-84AF-14DA-9AF6-7BB0DEAF0BE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46068B4-7DAD-6911-968D-521217E8CB16}"/>
              </a:ext>
            </a:extLst>
          </p:cNvPr>
          <p:cNvSpPr>
            <a:spLocks noGrp="1"/>
          </p:cNvSpPr>
          <p:nvPr>
            <p:ph type="dt" sz="half" idx="10"/>
          </p:nvPr>
        </p:nvSpPr>
        <p:spPr/>
        <p:txBody>
          <a:bodyPr/>
          <a:lstStyle/>
          <a:p>
            <a:fld id="{58842CFA-E764-4420-9F44-056417D9A970}" type="datetime1">
              <a:rPr lang="en-GB" smtClean="0"/>
              <a:t>19/09/2025</a:t>
            </a:fld>
            <a:endParaRPr lang="en-GB"/>
          </a:p>
        </p:txBody>
      </p:sp>
      <p:sp>
        <p:nvSpPr>
          <p:cNvPr id="5" name="Footer Placeholder 4">
            <a:extLst>
              <a:ext uri="{FF2B5EF4-FFF2-40B4-BE49-F238E27FC236}">
                <a16:creationId xmlns:a16="http://schemas.microsoft.com/office/drawing/2014/main" id="{A9E822AB-7082-1E32-9A9B-D53699396D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3B4A31-6CF2-54E7-CC4D-B9F1F2C96569}"/>
              </a:ext>
            </a:extLst>
          </p:cNvPr>
          <p:cNvSpPr>
            <a:spLocks noGrp="1"/>
          </p:cNvSpPr>
          <p:nvPr>
            <p:ph type="sldNum" sz="quarter" idx="12"/>
          </p:nvPr>
        </p:nvSpPr>
        <p:spPr/>
        <p:txBody>
          <a:bodyPr/>
          <a:lstStyle/>
          <a:p>
            <a:fld id="{E86BEC5D-650B-45AB-8A82-D87DAB8534EE}" type="slidenum">
              <a:rPr lang="en-GB" smtClean="0"/>
              <a:t>‹#›</a:t>
            </a:fld>
            <a:endParaRPr lang="en-GB"/>
          </a:p>
        </p:txBody>
      </p:sp>
    </p:spTree>
    <p:extLst>
      <p:ext uri="{BB962C8B-B14F-4D97-AF65-F5344CB8AC3E}">
        <p14:creationId xmlns:p14="http://schemas.microsoft.com/office/powerpoint/2010/main" val="1811865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4A7EF5-92DC-568D-8BA8-6624F8392176}"/>
              </a:ext>
            </a:extLst>
          </p:cNvPr>
          <p:cNvSpPr>
            <a:spLocks noGrp="1"/>
          </p:cNvSpPr>
          <p:nvPr>
            <p:ph sz="half" idx="1"/>
          </p:nvPr>
        </p:nvSpPr>
        <p:spPr>
          <a:xfrm>
            <a:off x="838200" y="1463040"/>
            <a:ext cx="5181600" cy="483104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a:extLst>
              <a:ext uri="{FF2B5EF4-FFF2-40B4-BE49-F238E27FC236}">
                <a16:creationId xmlns:a16="http://schemas.microsoft.com/office/drawing/2014/main" id="{2B67E318-5F77-1257-73BF-5A3BEE7070E7}"/>
              </a:ext>
            </a:extLst>
          </p:cNvPr>
          <p:cNvSpPr>
            <a:spLocks noGrp="1"/>
          </p:cNvSpPr>
          <p:nvPr>
            <p:ph sz="half" idx="2"/>
          </p:nvPr>
        </p:nvSpPr>
        <p:spPr>
          <a:xfrm>
            <a:off x="6172200" y="1463040"/>
            <a:ext cx="5181600" cy="483104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482F8C72-FA4D-AB27-A566-391A61CF76F0}"/>
              </a:ext>
            </a:extLst>
          </p:cNvPr>
          <p:cNvSpPr>
            <a:spLocks noGrp="1"/>
          </p:cNvSpPr>
          <p:nvPr>
            <p:ph type="dt" sz="half" idx="10"/>
          </p:nvPr>
        </p:nvSpPr>
        <p:spPr/>
        <p:txBody>
          <a:bodyPr/>
          <a:lstStyle/>
          <a:p>
            <a:fld id="{F8387BD3-9714-47CD-BAF6-EC8C27C29398}" type="datetime1">
              <a:rPr lang="en-GB" smtClean="0"/>
              <a:t>19/09/2025</a:t>
            </a:fld>
            <a:endParaRPr lang="en-GB"/>
          </a:p>
        </p:txBody>
      </p:sp>
      <p:sp>
        <p:nvSpPr>
          <p:cNvPr id="6" name="Footer Placeholder 5">
            <a:extLst>
              <a:ext uri="{FF2B5EF4-FFF2-40B4-BE49-F238E27FC236}">
                <a16:creationId xmlns:a16="http://schemas.microsoft.com/office/drawing/2014/main" id="{1192C50A-9CE4-92E5-14D7-FF82ED6C17A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30AE6DA-C480-A258-F8DC-43D6B3BDEF57}"/>
              </a:ext>
            </a:extLst>
          </p:cNvPr>
          <p:cNvSpPr>
            <a:spLocks noGrp="1"/>
          </p:cNvSpPr>
          <p:nvPr>
            <p:ph type="sldNum" sz="quarter" idx="12"/>
          </p:nvPr>
        </p:nvSpPr>
        <p:spPr/>
        <p:txBody>
          <a:bodyPr/>
          <a:lstStyle/>
          <a:p>
            <a:fld id="{E86BEC5D-650B-45AB-8A82-D87DAB8534EE}" type="slidenum">
              <a:rPr lang="en-GB" smtClean="0"/>
              <a:t>‹#›</a:t>
            </a:fld>
            <a:endParaRPr lang="en-GB"/>
          </a:p>
        </p:txBody>
      </p:sp>
      <p:sp>
        <p:nvSpPr>
          <p:cNvPr id="8" name="Title 1">
            <a:extLst>
              <a:ext uri="{FF2B5EF4-FFF2-40B4-BE49-F238E27FC236}">
                <a16:creationId xmlns:a16="http://schemas.microsoft.com/office/drawing/2014/main" id="{36B46605-7C79-6FCC-5A29-C15C05FE57F8}"/>
              </a:ext>
            </a:extLst>
          </p:cNvPr>
          <p:cNvSpPr>
            <a:spLocks noGrp="1"/>
          </p:cNvSpPr>
          <p:nvPr>
            <p:ph type="title"/>
          </p:nvPr>
        </p:nvSpPr>
        <p:spPr>
          <a:xfrm>
            <a:off x="1097280" y="237744"/>
            <a:ext cx="8229600" cy="914400"/>
          </a:xfrm>
        </p:spPr>
        <p:txBody>
          <a:bodyPr anchor="b"/>
          <a:lstStyle>
            <a:lvl1pPr>
              <a:defRPr>
                <a:latin typeface="Roboto" panose="02000000000000000000" pitchFamily="2" charset="0"/>
                <a:ea typeface="Roboto" panose="02000000000000000000" pitchFamily="2" charset="0"/>
                <a:cs typeface="Roboto" panose="02000000000000000000" pitchFamily="2" charset="0"/>
              </a:defRPr>
            </a:lvl1pPr>
          </a:lstStyle>
          <a:p>
            <a:r>
              <a:rPr lang="en-GB" dirty="0"/>
              <a:t>Click to edit Master title style</a:t>
            </a:r>
          </a:p>
        </p:txBody>
      </p:sp>
      <p:pic>
        <p:nvPicPr>
          <p:cNvPr id="9" name="Picture 8">
            <a:extLst>
              <a:ext uri="{FF2B5EF4-FFF2-40B4-BE49-F238E27FC236}">
                <a16:creationId xmlns:a16="http://schemas.microsoft.com/office/drawing/2014/main" id="{3B51BA86-7E58-8095-34BE-85901F36C6D7}"/>
              </a:ext>
            </a:extLst>
          </p:cNvPr>
          <p:cNvPicPr>
            <a:picLocks noChangeAspect="1"/>
          </p:cNvPicPr>
          <p:nvPr userDrawn="1"/>
        </p:nvPicPr>
        <p:blipFill>
          <a:blip r:embed="rId2"/>
          <a:stretch>
            <a:fillRect/>
          </a:stretch>
        </p:blipFill>
        <p:spPr>
          <a:xfrm>
            <a:off x="0" y="0"/>
            <a:ext cx="1083651" cy="1097280"/>
          </a:xfrm>
          <a:prstGeom prst="rect">
            <a:avLst/>
          </a:prstGeom>
        </p:spPr>
      </p:pic>
    </p:spTree>
    <p:extLst>
      <p:ext uri="{BB962C8B-B14F-4D97-AF65-F5344CB8AC3E}">
        <p14:creationId xmlns:p14="http://schemas.microsoft.com/office/powerpoint/2010/main" val="1948145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EE60F-DF86-049D-867B-185F0C4B514C}"/>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55CC5685-1F85-5A3E-AE8C-7475FC8950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828B96F-15CD-49BA-E391-5C218971623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6F89A3EC-C217-B04A-810A-06803EB037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FEC00EC-46B3-10CE-47CB-8395543AC38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AD3424EE-D0AD-246C-F9AC-E33287E6DE1D}"/>
              </a:ext>
            </a:extLst>
          </p:cNvPr>
          <p:cNvSpPr>
            <a:spLocks noGrp="1"/>
          </p:cNvSpPr>
          <p:nvPr>
            <p:ph type="dt" sz="half" idx="10"/>
          </p:nvPr>
        </p:nvSpPr>
        <p:spPr/>
        <p:txBody>
          <a:bodyPr/>
          <a:lstStyle/>
          <a:p>
            <a:fld id="{9497F984-6A13-41C0-974D-6C99EC973874}" type="datetime1">
              <a:rPr lang="en-GB" smtClean="0"/>
              <a:t>19/09/2025</a:t>
            </a:fld>
            <a:endParaRPr lang="en-GB"/>
          </a:p>
        </p:txBody>
      </p:sp>
      <p:sp>
        <p:nvSpPr>
          <p:cNvPr id="8" name="Footer Placeholder 7">
            <a:extLst>
              <a:ext uri="{FF2B5EF4-FFF2-40B4-BE49-F238E27FC236}">
                <a16:creationId xmlns:a16="http://schemas.microsoft.com/office/drawing/2014/main" id="{70AC9192-8F6B-3401-7281-CB3008965BF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7B502A4-A5F3-67BE-AFEF-655BFAA70B84}"/>
              </a:ext>
            </a:extLst>
          </p:cNvPr>
          <p:cNvSpPr>
            <a:spLocks noGrp="1"/>
          </p:cNvSpPr>
          <p:nvPr>
            <p:ph type="sldNum" sz="quarter" idx="12"/>
          </p:nvPr>
        </p:nvSpPr>
        <p:spPr/>
        <p:txBody>
          <a:bodyPr/>
          <a:lstStyle/>
          <a:p>
            <a:fld id="{E86BEC5D-650B-45AB-8A82-D87DAB8534EE}" type="slidenum">
              <a:rPr lang="en-GB" smtClean="0"/>
              <a:t>‹#›</a:t>
            </a:fld>
            <a:endParaRPr lang="en-GB"/>
          </a:p>
        </p:txBody>
      </p:sp>
    </p:spTree>
    <p:extLst>
      <p:ext uri="{BB962C8B-B14F-4D97-AF65-F5344CB8AC3E}">
        <p14:creationId xmlns:p14="http://schemas.microsoft.com/office/powerpoint/2010/main" val="2206790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01C52-94C5-B353-F5F6-E2858950C54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FD9ADCCB-0427-F296-6E55-10A60E6C3A19}"/>
              </a:ext>
            </a:extLst>
          </p:cNvPr>
          <p:cNvSpPr>
            <a:spLocks noGrp="1"/>
          </p:cNvSpPr>
          <p:nvPr>
            <p:ph type="dt" sz="half" idx="10"/>
          </p:nvPr>
        </p:nvSpPr>
        <p:spPr/>
        <p:txBody>
          <a:bodyPr/>
          <a:lstStyle/>
          <a:p>
            <a:fld id="{F8BA2741-9C74-4802-B85E-229BF0870B97}" type="datetime1">
              <a:rPr lang="en-GB" smtClean="0"/>
              <a:t>19/09/2025</a:t>
            </a:fld>
            <a:endParaRPr lang="en-GB"/>
          </a:p>
        </p:txBody>
      </p:sp>
      <p:sp>
        <p:nvSpPr>
          <p:cNvPr id="4" name="Footer Placeholder 3">
            <a:extLst>
              <a:ext uri="{FF2B5EF4-FFF2-40B4-BE49-F238E27FC236}">
                <a16:creationId xmlns:a16="http://schemas.microsoft.com/office/drawing/2014/main" id="{D2D4BA60-1574-FC9C-96E1-2F5FF44D204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B51C6F5-7DCA-F3A3-23BB-0F11A271DEB4}"/>
              </a:ext>
            </a:extLst>
          </p:cNvPr>
          <p:cNvSpPr>
            <a:spLocks noGrp="1"/>
          </p:cNvSpPr>
          <p:nvPr>
            <p:ph type="sldNum" sz="quarter" idx="12"/>
          </p:nvPr>
        </p:nvSpPr>
        <p:spPr/>
        <p:txBody>
          <a:bodyPr/>
          <a:lstStyle/>
          <a:p>
            <a:fld id="{E86BEC5D-650B-45AB-8A82-D87DAB8534EE}" type="slidenum">
              <a:rPr lang="en-GB" smtClean="0"/>
              <a:t>‹#›</a:t>
            </a:fld>
            <a:endParaRPr lang="en-GB"/>
          </a:p>
        </p:txBody>
      </p:sp>
    </p:spTree>
    <p:extLst>
      <p:ext uri="{BB962C8B-B14F-4D97-AF65-F5344CB8AC3E}">
        <p14:creationId xmlns:p14="http://schemas.microsoft.com/office/powerpoint/2010/main" val="3389678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06FAF7-9181-9CC3-D041-F8DE213723CD}"/>
              </a:ext>
            </a:extLst>
          </p:cNvPr>
          <p:cNvSpPr>
            <a:spLocks noGrp="1"/>
          </p:cNvSpPr>
          <p:nvPr>
            <p:ph type="dt" sz="half" idx="10"/>
          </p:nvPr>
        </p:nvSpPr>
        <p:spPr/>
        <p:txBody>
          <a:bodyPr/>
          <a:lstStyle/>
          <a:p>
            <a:fld id="{1DB8079E-B03A-4549-913B-60AC337969D5}" type="datetime1">
              <a:rPr lang="en-GB" smtClean="0"/>
              <a:t>19/09/2025</a:t>
            </a:fld>
            <a:endParaRPr lang="en-GB"/>
          </a:p>
        </p:txBody>
      </p:sp>
      <p:sp>
        <p:nvSpPr>
          <p:cNvPr id="3" name="Footer Placeholder 2">
            <a:extLst>
              <a:ext uri="{FF2B5EF4-FFF2-40B4-BE49-F238E27FC236}">
                <a16:creationId xmlns:a16="http://schemas.microsoft.com/office/drawing/2014/main" id="{18C32C37-07B6-F576-6210-6CA7AE70E95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D20F2ED-689B-AC20-C098-7E361F3E20E3}"/>
              </a:ext>
            </a:extLst>
          </p:cNvPr>
          <p:cNvSpPr>
            <a:spLocks noGrp="1"/>
          </p:cNvSpPr>
          <p:nvPr>
            <p:ph type="sldNum" sz="quarter" idx="12"/>
          </p:nvPr>
        </p:nvSpPr>
        <p:spPr/>
        <p:txBody>
          <a:bodyPr/>
          <a:lstStyle/>
          <a:p>
            <a:fld id="{E86BEC5D-650B-45AB-8A82-D87DAB8534EE}" type="slidenum">
              <a:rPr lang="en-GB" smtClean="0"/>
              <a:t>‹#›</a:t>
            </a:fld>
            <a:endParaRPr lang="en-GB"/>
          </a:p>
        </p:txBody>
      </p:sp>
    </p:spTree>
    <p:extLst>
      <p:ext uri="{BB962C8B-B14F-4D97-AF65-F5344CB8AC3E}">
        <p14:creationId xmlns:p14="http://schemas.microsoft.com/office/powerpoint/2010/main" val="2596550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EE861-CF43-E13B-BC4F-E3D4F40AD28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6EB22015-39A4-059E-E399-9BCE651ED1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DC3010AC-A78A-9773-018E-B87E4CB246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518DF38-FB55-99CB-252E-AD7C5B87EA13}"/>
              </a:ext>
            </a:extLst>
          </p:cNvPr>
          <p:cNvSpPr>
            <a:spLocks noGrp="1"/>
          </p:cNvSpPr>
          <p:nvPr>
            <p:ph type="dt" sz="half" idx="10"/>
          </p:nvPr>
        </p:nvSpPr>
        <p:spPr/>
        <p:txBody>
          <a:bodyPr/>
          <a:lstStyle/>
          <a:p>
            <a:fld id="{5CA52822-39B3-42AA-A8F2-F50678A6C768}" type="datetime1">
              <a:rPr lang="en-GB" smtClean="0"/>
              <a:t>19/09/2025</a:t>
            </a:fld>
            <a:endParaRPr lang="en-GB"/>
          </a:p>
        </p:txBody>
      </p:sp>
      <p:sp>
        <p:nvSpPr>
          <p:cNvPr id="6" name="Footer Placeholder 5">
            <a:extLst>
              <a:ext uri="{FF2B5EF4-FFF2-40B4-BE49-F238E27FC236}">
                <a16:creationId xmlns:a16="http://schemas.microsoft.com/office/drawing/2014/main" id="{5608BBFE-9131-2D42-3225-0162A68AFD3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2ECF2C7-2E4D-4E12-3E45-008A6E17B271}"/>
              </a:ext>
            </a:extLst>
          </p:cNvPr>
          <p:cNvSpPr>
            <a:spLocks noGrp="1"/>
          </p:cNvSpPr>
          <p:nvPr>
            <p:ph type="sldNum" sz="quarter" idx="12"/>
          </p:nvPr>
        </p:nvSpPr>
        <p:spPr/>
        <p:txBody>
          <a:bodyPr/>
          <a:lstStyle/>
          <a:p>
            <a:fld id="{E86BEC5D-650B-45AB-8A82-D87DAB8534EE}" type="slidenum">
              <a:rPr lang="en-GB" smtClean="0"/>
              <a:t>‹#›</a:t>
            </a:fld>
            <a:endParaRPr lang="en-GB"/>
          </a:p>
        </p:txBody>
      </p:sp>
    </p:spTree>
    <p:extLst>
      <p:ext uri="{BB962C8B-B14F-4D97-AF65-F5344CB8AC3E}">
        <p14:creationId xmlns:p14="http://schemas.microsoft.com/office/powerpoint/2010/main" val="100370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5EB49-EF4E-4EB9-C03B-1A68626B9F6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63337048-FB90-2623-8F87-4CF9C42381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28D79AA-DC1E-FE97-9594-C92540016F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648EE57-D513-3396-8FBD-90E7B258A1DB}"/>
              </a:ext>
            </a:extLst>
          </p:cNvPr>
          <p:cNvSpPr>
            <a:spLocks noGrp="1"/>
          </p:cNvSpPr>
          <p:nvPr>
            <p:ph type="dt" sz="half" idx="10"/>
          </p:nvPr>
        </p:nvSpPr>
        <p:spPr/>
        <p:txBody>
          <a:bodyPr/>
          <a:lstStyle/>
          <a:p>
            <a:fld id="{6F7E1283-CFDE-4665-A701-D33669201146}" type="datetime1">
              <a:rPr lang="en-GB" smtClean="0"/>
              <a:t>19/09/2025</a:t>
            </a:fld>
            <a:endParaRPr lang="en-GB"/>
          </a:p>
        </p:txBody>
      </p:sp>
      <p:sp>
        <p:nvSpPr>
          <p:cNvPr id="6" name="Footer Placeholder 5">
            <a:extLst>
              <a:ext uri="{FF2B5EF4-FFF2-40B4-BE49-F238E27FC236}">
                <a16:creationId xmlns:a16="http://schemas.microsoft.com/office/drawing/2014/main" id="{F19D661A-B7F8-7801-C172-B72F1FD221B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135DDD-C7D9-312B-0A37-5AAF08377833}"/>
              </a:ext>
            </a:extLst>
          </p:cNvPr>
          <p:cNvSpPr>
            <a:spLocks noGrp="1"/>
          </p:cNvSpPr>
          <p:nvPr>
            <p:ph type="sldNum" sz="quarter" idx="12"/>
          </p:nvPr>
        </p:nvSpPr>
        <p:spPr/>
        <p:txBody>
          <a:bodyPr/>
          <a:lstStyle/>
          <a:p>
            <a:fld id="{E86BEC5D-650B-45AB-8A82-D87DAB8534EE}" type="slidenum">
              <a:rPr lang="en-GB" smtClean="0"/>
              <a:t>‹#›</a:t>
            </a:fld>
            <a:endParaRPr lang="en-GB"/>
          </a:p>
        </p:txBody>
      </p:sp>
    </p:spTree>
    <p:extLst>
      <p:ext uri="{BB962C8B-B14F-4D97-AF65-F5344CB8AC3E}">
        <p14:creationId xmlns:p14="http://schemas.microsoft.com/office/powerpoint/2010/main" val="3086553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A9D34C-DD53-0A80-9C60-65DB6082D0C4}"/>
              </a:ext>
            </a:extLst>
          </p:cNvPr>
          <p:cNvSpPr>
            <a:spLocks noGrp="1"/>
          </p:cNvSpPr>
          <p:nvPr>
            <p:ph type="title"/>
          </p:nvPr>
        </p:nvSpPr>
        <p:spPr>
          <a:xfrm>
            <a:off x="457200" y="365760"/>
            <a:ext cx="8817429" cy="731520"/>
          </a:xfrm>
          <a:prstGeom prst="rect">
            <a:avLst/>
          </a:prstGeom>
        </p:spPr>
        <p:txBody>
          <a:bodyPr vert="horz" lIns="91440" tIns="45720" rIns="91440" bIns="45720" rtlCol="0" anchor="ctr">
            <a:normAutofit/>
          </a:bodyPr>
          <a:lstStyle/>
          <a:p>
            <a:r>
              <a:rPr lang="en-GB" dirty="0"/>
              <a:t>Click to edit Master title style</a:t>
            </a:r>
          </a:p>
        </p:txBody>
      </p:sp>
      <p:sp>
        <p:nvSpPr>
          <p:cNvPr id="3" name="Text Placeholder 2">
            <a:extLst>
              <a:ext uri="{FF2B5EF4-FFF2-40B4-BE49-F238E27FC236}">
                <a16:creationId xmlns:a16="http://schemas.microsoft.com/office/drawing/2014/main" id="{B8643C9F-0F76-6D12-46EF-FE92D30EF8F5}"/>
              </a:ext>
            </a:extLst>
          </p:cNvPr>
          <p:cNvSpPr>
            <a:spLocks noGrp="1"/>
          </p:cNvSpPr>
          <p:nvPr>
            <p:ph type="body" idx="1"/>
          </p:nvPr>
        </p:nvSpPr>
        <p:spPr>
          <a:xfrm>
            <a:off x="640080" y="1361326"/>
            <a:ext cx="10789920" cy="481563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04B7B69-A257-3B82-AEC0-40B18FBE51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94594AA-1137-430D-B44F-05964405A48A}" type="datetime1">
              <a:rPr lang="en-GB" smtClean="0"/>
              <a:t>19/09/2025</a:t>
            </a:fld>
            <a:endParaRPr lang="en-GB"/>
          </a:p>
        </p:txBody>
      </p:sp>
      <p:sp>
        <p:nvSpPr>
          <p:cNvPr id="5" name="Footer Placeholder 4">
            <a:extLst>
              <a:ext uri="{FF2B5EF4-FFF2-40B4-BE49-F238E27FC236}">
                <a16:creationId xmlns:a16="http://schemas.microsoft.com/office/drawing/2014/main" id="{7C23596F-F340-60D3-D0FA-18BC0E2914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067169C6-8780-9D14-E790-84FFAA605A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86BEC5D-650B-45AB-8A82-D87DAB8534EE}" type="slidenum">
              <a:rPr lang="en-GB" smtClean="0"/>
              <a:t>‹#›</a:t>
            </a:fld>
            <a:endParaRPr lang="en-GB"/>
          </a:p>
        </p:txBody>
      </p:sp>
    </p:spTree>
    <p:extLst>
      <p:ext uri="{BB962C8B-B14F-4D97-AF65-F5344CB8AC3E}">
        <p14:creationId xmlns:p14="http://schemas.microsoft.com/office/powerpoint/2010/main" val="1063643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000" kern="1200">
          <a:solidFill>
            <a:srgbClr val="5B92E5"/>
          </a:solidFill>
          <a:latin typeface="Roboto" panose="02000000000000000000" pitchFamily="2" charset="0"/>
          <a:ea typeface="Roboto" panose="02000000000000000000" pitchFamily="2" charset="0"/>
          <a:cs typeface="Roboto" panose="02000000000000000000" pitchFamily="2"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oboto" panose="02000000000000000000" pitchFamily="2" charset="0"/>
          <a:ea typeface="Roboto" panose="02000000000000000000" pitchFamily="2" charset="0"/>
          <a:cs typeface="Roboto" panose="02000000000000000000"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Roboto" panose="02000000000000000000" pitchFamily="2" charset="0"/>
          <a:cs typeface="Roboto" panose="02000000000000000000" pitchFamily="2"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Roboto" panose="02000000000000000000"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Roboto" panose="02000000000000000000"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Roboto" panose="020000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7.svg"/><Relationship Id="rId7" Type="http://schemas.openxmlformats.org/officeDocument/2006/relationships/image" Target="../media/image31.svg"/><Relationship Id="rId2"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svg"/><Relationship Id="rId4" Type="http://schemas.openxmlformats.org/officeDocument/2006/relationships/image" Target="../media/image28.png"/></Relationships>
</file>

<file path=ppt/slides/_rels/slide11.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38.png"/><Relationship Id="rId3" Type="http://schemas.openxmlformats.org/officeDocument/2006/relationships/hyperlink" Target="https://wiki.unece.org/display/trans/ADS+13th+Session" TargetMode="External"/><Relationship Id="rId7" Type="http://schemas.openxmlformats.org/officeDocument/2006/relationships/image" Target="../media/image37.svg"/><Relationship Id="rId2" Type="http://schemas.openxmlformats.org/officeDocument/2006/relationships/hyperlink" Target="https://wiki.unece.org/download/attachments/293961741/ADS-12-03r3.docx?api=v2" TargetMode="External"/><Relationship Id="rId1" Type="http://schemas.openxmlformats.org/officeDocument/2006/relationships/slideLayout" Target="../slideLayouts/slideLayout2.xml"/><Relationship Id="rId6" Type="http://schemas.openxmlformats.org/officeDocument/2006/relationships/image" Target="../media/image36.png"/><Relationship Id="rId5" Type="http://schemas.openxmlformats.org/officeDocument/2006/relationships/image" Target="../media/image35.svg"/><Relationship Id="rId4" Type="http://schemas.openxmlformats.org/officeDocument/2006/relationships/image" Target="../media/image34.png"/><Relationship Id="rId9" Type="http://schemas.openxmlformats.org/officeDocument/2006/relationships/image" Target="../media/image39.sv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svg"/><Relationship Id="rId3" Type="http://schemas.openxmlformats.org/officeDocument/2006/relationships/image" Target="../media/image7.svg"/><Relationship Id="rId7" Type="http://schemas.openxmlformats.org/officeDocument/2006/relationships/image" Target="../media/image11.svg"/><Relationship Id="rId12" Type="http://schemas.openxmlformats.org/officeDocument/2006/relationships/image" Target="../media/image16.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svg"/><Relationship Id="rId5" Type="http://schemas.openxmlformats.org/officeDocument/2006/relationships/image" Target="../media/image9.sv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svg"/></Relationships>
</file>

<file path=ppt/slides/_rels/slide7.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svg"/><Relationship Id="rId7" Type="http://schemas.openxmlformats.org/officeDocument/2006/relationships/image" Target="../media/image23.sv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svg"/><Relationship Id="rId4" Type="http://schemas.openxmlformats.org/officeDocument/2006/relationships/image" Target="../media/image20.png"/><Relationship Id="rId9" Type="http://schemas.openxmlformats.org/officeDocument/2006/relationships/image" Target="../media/image25.sv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F29D4BD-C7F4-8863-A338-9B7A1D29D293}"/>
              </a:ext>
            </a:extLst>
          </p:cNvPr>
          <p:cNvSpPr>
            <a:spLocks noGrp="1"/>
          </p:cNvSpPr>
          <p:nvPr>
            <p:ph type="ctrTitle"/>
          </p:nvPr>
        </p:nvSpPr>
        <p:spPr/>
        <p:txBody>
          <a:bodyPr/>
          <a:lstStyle/>
          <a:p>
            <a:r>
              <a:rPr lang="en-GB" dirty="0"/>
              <a:t>ADS IWG</a:t>
            </a:r>
            <a:br>
              <a:rPr lang="en-GB" dirty="0"/>
            </a:br>
            <a:r>
              <a:rPr lang="en-GB" dirty="0"/>
              <a:t>Status Report</a:t>
            </a:r>
          </a:p>
        </p:txBody>
      </p:sp>
      <p:sp>
        <p:nvSpPr>
          <p:cNvPr id="4" name="Subtitle 3">
            <a:extLst>
              <a:ext uri="{FF2B5EF4-FFF2-40B4-BE49-F238E27FC236}">
                <a16:creationId xmlns:a16="http://schemas.microsoft.com/office/drawing/2014/main" id="{922C9378-694F-A258-CF98-B150A5B4A07B}"/>
              </a:ext>
            </a:extLst>
          </p:cNvPr>
          <p:cNvSpPr>
            <a:spLocks noGrp="1"/>
          </p:cNvSpPr>
          <p:nvPr>
            <p:ph type="subTitle" idx="1"/>
          </p:nvPr>
        </p:nvSpPr>
        <p:spPr/>
        <p:txBody>
          <a:bodyPr/>
          <a:lstStyle/>
          <a:p>
            <a:r>
              <a:rPr lang="en-GB" dirty="0"/>
              <a:t>Report to GRVA</a:t>
            </a:r>
          </a:p>
        </p:txBody>
      </p:sp>
      <p:sp>
        <p:nvSpPr>
          <p:cNvPr id="5" name="スライド番号プレースホルダー 4">
            <a:extLst>
              <a:ext uri="{FF2B5EF4-FFF2-40B4-BE49-F238E27FC236}">
                <a16:creationId xmlns:a16="http://schemas.microsoft.com/office/drawing/2014/main" id="{D0282CD4-1474-1A8A-F54C-CB6787F1810B}"/>
              </a:ext>
            </a:extLst>
          </p:cNvPr>
          <p:cNvSpPr>
            <a:spLocks noGrp="1"/>
          </p:cNvSpPr>
          <p:nvPr>
            <p:ph type="sldNum" sz="quarter" idx="12"/>
          </p:nvPr>
        </p:nvSpPr>
        <p:spPr/>
        <p:txBody>
          <a:bodyPr/>
          <a:lstStyle/>
          <a:p>
            <a:fld id="{E86BEC5D-650B-45AB-8A82-D87DAB8534EE}" type="slidenum">
              <a:rPr lang="en-GB" smtClean="0"/>
              <a:t>1</a:t>
            </a:fld>
            <a:endParaRPr lang="en-GB"/>
          </a:p>
        </p:txBody>
      </p:sp>
    </p:spTree>
    <p:extLst>
      <p:ext uri="{BB962C8B-B14F-4D97-AF65-F5344CB8AC3E}">
        <p14:creationId xmlns:p14="http://schemas.microsoft.com/office/powerpoint/2010/main" val="2588065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A5EDD-7A1D-59B5-2042-0C853F5A88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9873C8-85B2-F87B-5EBD-EE2349202046}"/>
              </a:ext>
            </a:extLst>
          </p:cNvPr>
          <p:cNvSpPr>
            <a:spLocks noGrp="1"/>
          </p:cNvSpPr>
          <p:nvPr>
            <p:ph type="title"/>
          </p:nvPr>
        </p:nvSpPr>
        <p:spPr/>
        <p:txBody>
          <a:bodyPr/>
          <a:lstStyle/>
          <a:p>
            <a:r>
              <a:rPr lang="en-GB" dirty="0"/>
              <a:t>Priorities for IWG #14 (Canada)</a:t>
            </a:r>
          </a:p>
        </p:txBody>
      </p:sp>
      <p:grpSp>
        <p:nvGrpSpPr>
          <p:cNvPr id="11" name="Group 10">
            <a:extLst>
              <a:ext uri="{FF2B5EF4-FFF2-40B4-BE49-F238E27FC236}">
                <a16:creationId xmlns:a16="http://schemas.microsoft.com/office/drawing/2014/main" id="{B3BFD267-1072-E6E7-C68C-B29AE4C7EF80}"/>
              </a:ext>
            </a:extLst>
          </p:cNvPr>
          <p:cNvGrpSpPr/>
          <p:nvPr/>
        </p:nvGrpSpPr>
        <p:grpSpPr>
          <a:xfrm>
            <a:off x="243839" y="1648292"/>
            <a:ext cx="11654728" cy="876345"/>
            <a:chOff x="182880" y="1582309"/>
            <a:chExt cx="11887200" cy="914399"/>
          </a:xfrm>
        </p:grpSpPr>
        <p:sp>
          <p:nvSpPr>
            <p:cNvPr id="6" name="TextBox 5">
              <a:extLst>
                <a:ext uri="{FF2B5EF4-FFF2-40B4-BE49-F238E27FC236}">
                  <a16:creationId xmlns:a16="http://schemas.microsoft.com/office/drawing/2014/main" id="{502B19CF-6AD6-79FE-DE81-D451E68DF4F3}"/>
                </a:ext>
              </a:extLst>
            </p:cNvPr>
            <p:cNvSpPr txBox="1"/>
            <p:nvPr/>
          </p:nvSpPr>
          <p:spPr>
            <a:xfrm>
              <a:off x="5556513" y="1582309"/>
              <a:ext cx="6479176" cy="289027"/>
            </a:xfrm>
            <a:prstGeom prst="rect">
              <a:avLst/>
            </a:prstGeom>
            <a:noFill/>
          </p:spPr>
          <p:txBody>
            <a:bodyPr wrap="square" rtlCol="0">
              <a:spAutoFit/>
            </a:bodyPr>
            <a:lstStyle/>
            <a:p>
              <a:endParaRPr lang="en-GB" sz="1200" dirty="0"/>
            </a:p>
          </p:txBody>
        </p:sp>
        <p:sp>
          <p:nvSpPr>
            <p:cNvPr id="4" name="TextBox 3">
              <a:extLst>
                <a:ext uri="{FF2B5EF4-FFF2-40B4-BE49-F238E27FC236}">
                  <a16:creationId xmlns:a16="http://schemas.microsoft.com/office/drawing/2014/main" id="{CE31B653-C32F-0013-1BCB-D2204A4ED9B1}"/>
                </a:ext>
              </a:extLst>
            </p:cNvPr>
            <p:cNvSpPr txBox="1"/>
            <p:nvPr/>
          </p:nvSpPr>
          <p:spPr>
            <a:xfrm>
              <a:off x="1220042" y="1784858"/>
              <a:ext cx="4563141" cy="353255"/>
            </a:xfrm>
            <a:prstGeom prst="rect">
              <a:avLst/>
            </a:prstGeom>
            <a:noFill/>
          </p:spPr>
          <p:txBody>
            <a:bodyPr wrap="square" rtlCol="0">
              <a:spAutoFit/>
            </a:bodyPr>
            <a:lstStyle/>
            <a:p>
              <a:r>
                <a:rPr lang="en-GB" sz="1600" b="1" dirty="0"/>
                <a:t>Aim of the meeting</a:t>
              </a:r>
            </a:p>
          </p:txBody>
        </p:sp>
        <p:sp>
          <p:nvSpPr>
            <p:cNvPr id="42" name="Rectangle: Rounded Corners 41">
              <a:extLst>
                <a:ext uri="{FF2B5EF4-FFF2-40B4-BE49-F238E27FC236}">
                  <a16:creationId xmlns:a16="http://schemas.microsoft.com/office/drawing/2014/main" id="{9FDEDAD5-F14C-DC4F-DB2F-5CC5E12132CD}"/>
                </a:ext>
              </a:extLst>
            </p:cNvPr>
            <p:cNvSpPr/>
            <p:nvPr/>
          </p:nvSpPr>
          <p:spPr>
            <a:xfrm>
              <a:off x="182880" y="1582309"/>
              <a:ext cx="11887200" cy="91439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3" name="Group 12">
            <a:extLst>
              <a:ext uri="{FF2B5EF4-FFF2-40B4-BE49-F238E27FC236}">
                <a16:creationId xmlns:a16="http://schemas.microsoft.com/office/drawing/2014/main" id="{0EB39884-DB3C-4CD3-82BE-1B3A06DB2769}"/>
              </a:ext>
            </a:extLst>
          </p:cNvPr>
          <p:cNvGrpSpPr/>
          <p:nvPr/>
        </p:nvGrpSpPr>
        <p:grpSpPr>
          <a:xfrm>
            <a:off x="243839" y="2733336"/>
            <a:ext cx="11695457" cy="1512041"/>
            <a:chOff x="90193" y="3712940"/>
            <a:chExt cx="11887200" cy="914400"/>
          </a:xfrm>
        </p:grpSpPr>
        <p:sp>
          <p:nvSpPr>
            <p:cNvPr id="38" name="TextBox 37">
              <a:extLst>
                <a:ext uri="{FF2B5EF4-FFF2-40B4-BE49-F238E27FC236}">
                  <a16:creationId xmlns:a16="http://schemas.microsoft.com/office/drawing/2014/main" id="{07982EAF-755F-369A-C98C-CD9F61A5A430}"/>
                </a:ext>
              </a:extLst>
            </p:cNvPr>
            <p:cNvSpPr txBox="1"/>
            <p:nvPr/>
          </p:nvSpPr>
          <p:spPr>
            <a:xfrm>
              <a:off x="1119974" y="4020931"/>
              <a:ext cx="4354286" cy="241559"/>
            </a:xfrm>
            <a:prstGeom prst="rect">
              <a:avLst/>
            </a:prstGeom>
            <a:noFill/>
          </p:spPr>
          <p:txBody>
            <a:bodyPr wrap="square" rtlCol="0">
              <a:spAutoFit/>
            </a:bodyPr>
            <a:lstStyle/>
            <a:p>
              <a:r>
                <a:rPr lang="en-GB" sz="1600" b="1" dirty="0"/>
                <a:t>Priority items</a:t>
              </a:r>
            </a:p>
          </p:txBody>
        </p:sp>
        <p:sp>
          <p:nvSpPr>
            <p:cNvPr id="46" name="Rectangle: Rounded Corners 45">
              <a:extLst>
                <a:ext uri="{FF2B5EF4-FFF2-40B4-BE49-F238E27FC236}">
                  <a16:creationId xmlns:a16="http://schemas.microsoft.com/office/drawing/2014/main" id="{4D2E85D2-1D9A-9B10-4700-4D39F3F2A289}"/>
                </a:ext>
              </a:extLst>
            </p:cNvPr>
            <p:cNvSpPr/>
            <p:nvPr/>
          </p:nvSpPr>
          <p:spPr>
            <a:xfrm>
              <a:off x="90193" y="3712940"/>
              <a:ext cx="11887200" cy="91440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 name="TextBox 9">
            <a:extLst>
              <a:ext uri="{FF2B5EF4-FFF2-40B4-BE49-F238E27FC236}">
                <a16:creationId xmlns:a16="http://schemas.microsoft.com/office/drawing/2014/main" id="{DB87720F-578B-EEA3-B364-3462718F7DA7}"/>
              </a:ext>
            </a:extLst>
          </p:cNvPr>
          <p:cNvSpPr txBox="1"/>
          <p:nvPr/>
        </p:nvSpPr>
        <p:spPr>
          <a:xfrm>
            <a:off x="1158239" y="4808947"/>
            <a:ext cx="4667795" cy="338554"/>
          </a:xfrm>
          <a:prstGeom prst="rect">
            <a:avLst/>
          </a:prstGeom>
          <a:noFill/>
        </p:spPr>
        <p:txBody>
          <a:bodyPr wrap="square" rtlCol="0">
            <a:spAutoFit/>
          </a:bodyPr>
          <a:lstStyle/>
          <a:p>
            <a:r>
              <a:rPr lang="en-GB" sz="1600" b="1" dirty="0"/>
              <a:t>Known remaining open items</a:t>
            </a:r>
          </a:p>
        </p:txBody>
      </p:sp>
      <p:sp>
        <p:nvSpPr>
          <p:cNvPr id="41" name="TextBox 40">
            <a:extLst>
              <a:ext uri="{FF2B5EF4-FFF2-40B4-BE49-F238E27FC236}">
                <a16:creationId xmlns:a16="http://schemas.microsoft.com/office/drawing/2014/main" id="{A919C3FC-FE93-DC19-D89B-C4EFDC506180}"/>
              </a:ext>
            </a:extLst>
          </p:cNvPr>
          <p:cNvSpPr txBox="1"/>
          <p:nvPr/>
        </p:nvSpPr>
        <p:spPr>
          <a:xfrm>
            <a:off x="4752119" y="4628477"/>
            <a:ext cx="6423117" cy="1323439"/>
          </a:xfrm>
          <a:prstGeom prst="rect">
            <a:avLst/>
          </a:prstGeom>
          <a:noFill/>
        </p:spPr>
        <p:txBody>
          <a:bodyPr wrap="square" rtlCol="0">
            <a:spAutoFit/>
          </a:bodyPr>
          <a:lstStyle/>
          <a:p>
            <a:pPr marL="342900" indent="-342900">
              <a:buFont typeface="+mj-lt"/>
              <a:buAutoNum type="arabicPeriod"/>
            </a:pPr>
            <a:r>
              <a:rPr lang="en-GB" sz="1600" dirty="0"/>
              <a:t>Cybersecurity and software updating</a:t>
            </a:r>
          </a:p>
          <a:p>
            <a:pPr marL="342900" indent="-342900">
              <a:buFont typeface="+mj-lt"/>
              <a:buAutoNum type="arabicPeriod"/>
            </a:pPr>
            <a:r>
              <a:rPr lang="en-GB" sz="1600" dirty="0"/>
              <a:t>Confirmatory testing</a:t>
            </a:r>
          </a:p>
          <a:p>
            <a:pPr marL="342900" indent="-342900">
              <a:buFont typeface="+mj-lt"/>
              <a:buAutoNum type="arabicPeriod"/>
            </a:pPr>
            <a:r>
              <a:rPr lang="en-GB" sz="1600" dirty="0"/>
              <a:t>DSSAD</a:t>
            </a:r>
          </a:p>
          <a:p>
            <a:pPr marL="342900" indent="-342900">
              <a:buFont typeface="+mj-lt"/>
              <a:buAutoNum type="arabicPeriod"/>
            </a:pPr>
            <a:r>
              <a:rPr lang="en-GB" sz="1600" dirty="0"/>
              <a:t>Concept of ‘useful life’/’lifetime’ of an ADS</a:t>
            </a:r>
          </a:p>
          <a:p>
            <a:endParaRPr lang="en-GB" sz="1600" dirty="0"/>
          </a:p>
        </p:txBody>
      </p:sp>
      <p:sp>
        <p:nvSpPr>
          <p:cNvPr id="50" name="Rectangle: Rounded Corners 49">
            <a:extLst>
              <a:ext uri="{FF2B5EF4-FFF2-40B4-BE49-F238E27FC236}">
                <a16:creationId xmlns:a16="http://schemas.microsoft.com/office/drawing/2014/main" id="{DFCD815C-042F-2BD5-2EA1-3E1870C16393}"/>
              </a:ext>
            </a:extLst>
          </p:cNvPr>
          <p:cNvSpPr/>
          <p:nvPr/>
        </p:nvSpPr>
        <p:spPr>
          <a:xfrm>
            <a:off x="243839" y="4454075"/>
            <a:ext cx="11704320" cy="1384593"/>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Graphic 4" descr="Bullseye outline">
            <a:extLst>
              <a:ext uri="{FF2B5EF4-FFF2-40B4-BE49-F238E27FC236}">
                <a16:creationId xmlns:a16="http://schemas.microsoft.com/office/drawing/2014/main" id="{47E3E79D-29E8-A242-6141-A2A3C54B242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90619" y="1695851"/>
            <a:ext cx="776484" cy="776484"/>
          </a:xfrm>
          <a:prstGeom prst="rect">
            <a:avLst/>
          </a:prstGeom>
        </p:spPr>
      </p:pic>
      <p:sp>
        <p:nvSpPr>
          <p:cNvPr id="14" name="TextBox 13">
            <a:extLst>
              <a:ext uri="{FF2B5EF4-FFF2-40B4-BE49-F238E27FC236}">
                <a16:creationId xmlns:a16="http://schemas.microsoft.com/office/drawing/2014/main" id="{DE649E43-C2BF-4323-EBAB-55165C5FC4B8}"/>
              </a:ext>
            </a:extLst>
          </p:cNvPr>
          <p:cNvSpPr txBox="1"/>
          <p:nvPr/>
        </p:nvSpPr>
        <p:spPr>
          <a:xfrm>
            <a:off x="4607883" y="1756015"/>
            <a:ext cx="7145843" cy="584775"/>
          </a:xfrm>
          <a:prstGeom prst="rect">
            <a:avLst/>
          </a:prstGeom>
          <a:noFill/>
        </p:spPr>
        <p:txBody>
          <a:bodyPr wrap="square">
            <a:spAutoFit/>
          </a:bodyPr>
          <a:lstStyle/>
          <a:p>
            <a:r>
              <a:rPr lang="en-GB" sz="1600" dirty="0"/>
              <a:t>Finalise working documents (GTR and UNR) for 24th session of GRVA January 2026 (submission deadline for working documents 27th October 2025).</a:t>
            </a:r>
          </a:p>
        </p:txBody>
      </p:sp>
      <p:pic>
        <p:nvPicPr>
          <p:cNvPr id="20" name="Graphic 19" descr="Priorities outline">
            <a:extLst>
              <a:ext uri="{FF2B5EF4-FFF2-40B4-BE49-F238E27FC236}">
                <a16:creationId xmlns:a16="http://schemas.microsoft.com/office/drawing/2014/main" id="{E9067F8D-9811-1B70-C47A-427FCBD3776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52703" y="2907053"/>
            <a:ext cx="914400" cy="914400"/>
          </a:xfrm>
          <a:prstGeom prst="rect">
            <a:avLst/>
          </a:prstGeom>
        </p:spPr>
      </p:pic>
      <p:sp>
        <p:nvSpPr>
          <p:cNvPr id="27" name="TextBox 26">
            <a:extLst>
              <a:ext uri="{FF2B5EF4-FFF2-40B4-BE49-F238E27FC236}">
                <a16:creationId xmlns:a16="http://schemas.microsoft.com/office/drawing/2014/main" id="{242F1077-0583-B076-4BA9-6792F74C01FB}"/>
              </a:ext>
            </a:extLst>
          </p:cNvPr>
          <p:cNvSpPr txBox="1"/>
          <p:nvPr/>
        </p:nvSpPr>
        <p:spPr>
          <a:xfrm>
            <a:off x="4662404" y="2820352"/>
            <a:ext cx="6203372" cy="1323439"/>
          </a:xfrm>
          <a:prstGeom prst="rect">
            <a:avLst/>
          </a:prstGeom>
          <a:noFill/>
        </p:spPr>
        <p:txBody>
          <a:bodyPr wrap="square">
            <a:spAutoFit/>
          </a:bodyPr>
          <a:lstStyle/>
          <a:p>
            <a:r>
              <a:rPr lang="en-GB" sz="1600" dirty="0"/>
              <a:t>Priority will be given to:</a:t>
            </a:r>
          </a:p>
          <a:p>
            <a:pPr marL="342900" indent="-342900">
              <a:buFont typeface="+mj-lt"/>
              <a:buAutoNum type="arabicPeriod"/>
            </a:pPr>
            <a:r>
              <a:rPr lang="en-GB" sz="1600" dirty="0"/>
              <a:t>Close off remaining open items</a:t>
            </a:r>
          </a:p>
          <a:p>
            <a:pPr marL="342900" indent="-342900">
              <a:buFont typeface="+mj-lt"/>
              <a:buAutoNum type="arabicPeriod"/>
            </a:pPr>
            <a:r>
              <a:rPr lang="en-GB" sz="1600" dirty="0"/>
              <a:t>Review and remove square brackets []</a:t>
            </a:r>
          </a:p>
          <a:p>
            <a:pPr marL="342900" indent="-342900">
              <a:buFont typeface="+mj-lt"/>
              <a:buAutoNum type="arabicPeriod"/>
            </a:pPr>
            <a:r>
              <a:rPr lang="en-GB" sz="1600" dirty="0"/>
              <a:t>Integration of latest workshop text and DSSAD text</a:t>
            </a:r>
          </a:p>
          <a:p>
            <a:pPr marL="342900" indent="-342900">
              <a:buFont typeface="+mj-lt"/>
              <a:buAutoNum type="arabicPeriod"/>
            </a:pPr>
            <a:r>
              <a:rPr lang="en-GB" sz="1600" dirty="0"/>
              <a:t>Address any ‘major issues’</a:t>
            </a:r>
          </a:p>
        </p:txBody>
      </p:sp>
      <p:pic>
        <p:nvPicPr>
          <p:cNvPr id="31" name="Graphic 30" descr="Tools outline">
            <a:extLst>
              <a:ext uri="{FF2B5EF4-FFF2-40B4-BE49-F238E27FC236}">
                <a16:creationId xmlns:a16="http://schemas.microsoft.com/office/drawing/2014/main" id="{C956D9F5-4A70-14F6-6EC5-095D05A8DC3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02225" y="4628477"/>
            <a:ext cx="797628" cy="797628"/>
          </a:xfrm>
          <a:prstGeom prst="rect">
            <a:avLst/>
          </a:prstGeom>
        </p:spPr>
      </p:pic>
    </p:spTree>
    <p:extLst>
      <p:ext uri="{BB962C8B-B14F-4D97-AF65-F5344CB8AC3E}">
        <p14:creationId xmlns:p14="http://schemas.microsoft.com/office/powerpoint/2010/main" val="70443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0DD96-A0A6-5160-B53D-DFE564DCB1EE}"/>
              </a:ext>
            </a:extLst>
          </p:cNvPr>
          <p:cNvSpPr>
            <a:spLocks noGrp="1"/>
          </p:cNvSpPr>
          <p:nvPr>
            <p:ph type="title"/>
          </p:nvPr>
        </p:nvSpPr>
        <p:spPr/>
        <p:txBody>
          <a:bodyPr/>
          <a:lstStyle/>
          <a:p>
            <a:r>
              <a:rPr lang="en-GB" dirty="0"/>
              <a:t>Looking beyond Canada</a:t>
            </a:r>
          </a:p>
        </p:txBody>
      </p:sp>
      <p:sp>
        <p:nvSpPr>
          <p:cNvPr id="4" name="Slide Number Placeholder 3">
            <a:extLst>
              <a:ext uri="{FF2B5EF4-FFF2-40B4-BE49-F238E27FC236}">
                <a16:creationId xmlns:a16="http://schemas.microsoft.com/office/drawing/2014/main" id="{FC661FE8-FB79-F9DD-AFF8-4355F8689FD5}"/>
              </a:ext>
            </a:extLst>
          </p:cNvPr>
          <p:cNvSpPr>
            <a:spLocks noGrp="1"/>
          </p:cNvSpPr>
          <p:nvPr>
            <p:ph type="sldNum" sz="quarter" idx="12"/>
          </p:nvPr>
        </p:nvSpPr>
        <p:spPr/>
        <p:txBody>
          <a:bodyPr/>
          <a:lstStyle/>
          <a:p>
            <a:fld id="{E86BEC5D-650B-45AB-8A82-D87DAB8534EE}" type="slidenum">
              <a:rPr lang="en-GB" smtClean="0"/>
              <a:pPr/>
              <a:t>11</a:t>
            </a:fld>
            <a:endParaRPr lang="en-GB"/>
          </a:p>
        </p:txBody>
      </p:sp>
      <p:sp>
        <p:nvSpPr>
          <p:cNvPr id="5" name="TextBox 4">
            <a:extLst>
              <a:ext uri="{FF2B5EF4-FFF2-40B4-BE49-F238E27FC236}">
                <a16:creationId xmlns:a16="http://schemas.microsoft.com/office/drawing/2014/main" id="{95862D37-7FDF-6BAA-F370-384BAEEA525F}"/>
              </a:ext>
            </a:extLst>
          </p:cNvPr>
          <p:cNvSpPr txBox="1"/>
          <p:nvPr/>
        </p:nvSpPr>
        <p:spPr>
          <a:xfrm>
            <a:off x="3650512" y="1992931"/>
            <a:ext cx="8219676" cy="1323439"/>
          </a:xfrm>
          <a:prstGeom prst="rect">
            <a:avLst/>
          </a:prstGeom>
          <a:noFill/>
        </p:spPr>
        <p:txBody>
          <a:bodyPr wrap="square" rtlCol="0">
            <a:spAutoFit/>
          </a:bodyPr>
          <a:lstStyle/>
          <a:p>
            <a:pPr marL="342900" indent="-342900">
              <a:buFont typeface="+mj-lt"/>
              <a:buAutoNum type="arabicPeriod"/>
            </a:pPr>
            <a:r>
              <a:rPr lang="en-GB" sz="1600" dirty="0"/>
              <a:t>Addressing any major issues not fixed during IWG-ADS #14 in Canada (informal documents prepared in the IWG-ADS meeting #15 in Tokyo 8-12 December submitted to GRVA #24 in January 2026)</a:t>
            </a:r>
          </a:p>
          <a:p>
            <a:pPr marL="342900" indent="-342900">
              <a:buFont typeface="+mj-lt"/>
              <a:buAutoNum type="arabicPeriod"/>
            </a:pPr>
            <a:r>
              <a:rPr lang="en-GB" sz="1600" dirty="0"/>
              <a:t>Supporting workshop task 3 on developing the guidance document</a:t>
            </a:r>
          </a:p>
          <a:p>
            <a:pPr marL="342900" indent="-342900">
              <a:buFont typeface="+mj-lt"/>
              <a:buAutoNum type="arabicPeriod"/>
            </a:pPr>
            <a:r>
              <a:rPr lang="en-GB" sz="1600" dirty="0"/>
              <a:t>Consideration of items for further amendments to the GTR and UNR (‘parking lot’ items)</a:t>
            </a:r>
          </a:p>
        </p:txBody>
      </p:sp>
      <p:pic>
        <p:nvPicPr>
          <p:cNvPr id="7" name="Graphic 6" descr="Compass outline">
            <a:extLst>
              <a:ext uri="{FF2B5EF4-FFF2-40B4-BE49-F238E27FC236}">
                <a16:creationId xmlns:a16="http://schemas.microsoft.com/office/drawing/2014/main" id="{31EC68DE-E9A5-63D6-123E-8A37239E2CA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26136" y="2198289"/>
            <a:ext cx="914400" cy="914400"/>
          </a:xfrm>
          <a:prstGeom prst="rect">
            <a:avLst/>
          </a:prstGeom>
        </p:spPr>
      </p:pic>
      <p:sp>
        <p:nvSpPr>
          <p:cNvPr id="8" name="Rectangle: Rounded Corners 7">
            <a:extLst>
              <a:ext uri="{FF2B5EF4-FFF2-40B4-BE49-F238E27FC236}">
                <a16:creationId xmlns:a16="http://schemas.microsoft.com/office/drawing/2014/main" id="{BFB96EFE-FE78-A611-CC80-79AD8175D0F3}"/>
              </a:ext>
            </a:extLst>
          </p:cNvPr>
          <p:cNvSpPr/>
          <p:nvPr/>
        </p:nvSpPr>
        <p:spPr>
          <a:xfrm>
            <a:off x="243840" y="1944108"/>
            <a:ext cx="11704320" cy="1542937"/>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DB3F90EB-DD04-AE73-32A5-564FEAB44293}"/>
              </a:ext>
            </a:extLst>
          </p:cNvPr>
          <p:cNvSpPr txBox="1"/>
          <p:nvPr/>
        </p:nvSpPr>
        <p:spPr>
          <a:xfrm>
            <a:off x="1250057" y="2546298"/>
            <a:ext cx="4667795" cy="338554"/>
          </a:xfrm>
          <a:prstGeom prst="rect">
            <a:avLst/>
          </a:prstGeom>
          <a:noFill/>
        </p:spPr>
        <p:txBody>
          <a:bodyPr wrap="square" rtlCol="0">
            <a:spAutoFit/>
          </a:bodyPr>
          <a:lstStyle/>
          <a:p>
            <a:r>
              <a:rPr lang="en-GB" sz="1600" b="1" dirty="0"/>
              <a:t>Post-Canada priorities</a:t>
            </a:r>
          </a:p>
        </p:txBody>
      </p:sp>
      <p:sp>
        <p:nvSpPr>
          <p:cNvPr id="3" name="Rectangle: Rounded Corners 2">
            <a:extLst>
              <a:ext uri="{FF2B5EF4-FFF2-40B4-BE49-F238E27FC236}">
                <a16:creationId xmlns:a16="http://schemas.microsoft.com/office/drawing/2014/main" id="{20C83C06-5B4E-CC7A-6B04-8A7A4E00D16F}"/>
              </a:ext>
            </a:extLst>
          </p:cNvPr>
          <p:cNvSpPr/>
          <p:nvPr/>
        </p:nvSpPr>
        <p:spPr>
          <a:xfrm>
            <a:off x="402336" y="4278138"/>
            <a:ext cx="847721" cy="979662"/>
          </a:xfrm>
          <a:prstGeom prst="round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35C5C22C-38D2-B684-A9B0-DC8E45CFDFD2}"/>
              </a:ext>
            </a:extLst>
          </p:cNvPr>
          <p:cNvSpPr txBox="1"/>
          <p:nvPr/>
        </p:nvSpPr>
        <p:spPr>
          <a:xfrm>
            <a:off x="490728" y="4278138"/>
            <a:ext cx="667512" cy="1107996"/>
          </a:xfrm>
          <a:prstGeom prst="rect">
            <a:avLst/>
          </a:prstGeom>
          <a:noFill/>
        </p:spPr>
        <p:txBody>
          <a:bodyPr wrap="square" rtlCol="0">
            <a:spAutoFit/>
          </a:bodyPr>
          <a:lstStyle/>
          <a:p>
            <a:r>
              <a:rPr lang="en-GB" sz="6600" dirty="0">
                <a:solidFill>
                  <a:schemeClr val="bg1"/>
                </a:solidFill>
              </a:rPr>
              <a:t>P</a:t>
            </a:r>
          </a:p>
        </p:txBody>
      </p:sp>
      <p:sp>
        <p:nvSpPr>
          <p:cNvPr id="10" name="TextBox 9">
            <a:extLst>
              <a:ext uri="{FF2B5EF4-FFF2-40B4-BE49-F238E27FC236}">
                <a16:creationId xmlns:a16="http://schemas.microsoft.com/office/drawing/2014/main" id="{AE8E97F8-2B70-E5A2-2925-0C9A92D8CA30}"/>
              </a:ext>
            </a:extLst>
          </p:cNvPr>
          <p:cNvSpPr txBox="1"/>
          <p:nvPr/>
        </p:nvSpPr>
        <p:spPr>
          <a:xfrm>
            <a:off x="1316615" y="4583142"/>
            <a:ext cx="2258690" cy="345473"/>
          </a:xfrm>
          <a:prstGeom prst="rect">
            <a:avLst/>
          </a:prstGeom>
          <a:noFill/>
        </p:spPr>
        <p:txBody>
          <a:bodyPr wrap="square" rtlCol="0">
            <a:spAutoFit/>
          </a:bodyPr>
          <a:lstStyle/>
          <a:p>
            <a:r>
              <a:rPr lang="en-GB" sz="1600" b="1" dirty="0"/>
              <a:t>Parking lot items</a:t>
            </a:r>
          </a:p>
        </p:txBody>
      </p:sp>
      <p:sp>
        <p:nvSpPr>
          <p:cNvPr id="11" name="TextBox 10">
            <a:extLst>
              <a:ext uri="{FF2B5EF4-FFF2-40B4-BE49-F238E27FC236}">
                <a16:creationId xmlns:a16="http://schemas.microsoft.com/office/drawing/2014/main" id="{A8E4C405-BEFB-73B0-1FFA-C3C9BCAD7D31}"/>
              </a:ext>
            </a:extLst>
          </p:cNvPr>
          <p:cNvSpPr txBox="1"/>
          <p:nvPr/>
        </p:nvSpPr>
        <p:spPr>
          <a:xfrm>
            <a:off x="3795042" y="4352469"/>
            <a:ext cx="8219676" cy="830997"/>
          </a:xfrm>
          <a:prstGeom prst="rect">
            <a:avLst/>
          </a:prstGeom>
          <a:noFill/>
        </p:spPr>
        <p:txBody>
          <a:bodyPr wrap="square" rtlCol="0">
            <a:spAutoFit/>
          </a:bodyPr>
          <a:lstStyle/>
          <a:p>
            <a:r>
              <a:rPr lang="en-GB" sz="1600" dirty="0"/>
              <a:t>Parking lot items identified for further consideration by the IWG:</a:t>
            </a:r>
          </a:p>
          <a:p>
            <a:pPr marL="342900" indent="-342900">
              <a:buFont typeface="+mj-lt"/>
              <a:buAutoNum type="arabicPeriod"/>
            </a:pPr>
            <a:r>
              <a:rPr lang="en-GB" sz="1600" dirty="0"/>
              <a:t>Allowing more expansive ADS to ADAS transitions</a:t>
            </a:r>
          </a:p>
          <a:p>
            <a:pPr marL="342900" indent="-342900">
              <a:buFont typeface="+mj-lt"/>
              <a:buAutoNum type="arabicPeriod"/>
            </a:pPr>
            <a:r>
              <a:rPr lang="en-GB" sz="1600" dirty="0"/>
              <a:t>Defining remote assistance for an ADS</a:t>
            </a:r>
          </a:p>
        </p:txBody>
      </p:sp>
      <p:sp>
        <p:nvSpPr>
          <p:cNvPr id="12" name="Rectangle: Rounded Corners 11">
            <a:extLst>
              <a:ext uri="{FF2B5EF4-FFF2-40B4-BE49-F238E27FC236}">
                <a16:creationId xmlns:a16="http://schemas.microsoft.com/office/drawing/2014/main" id="{6A801057-2492-B432-C38D-5925CCA27C6A}"/>
              </a:ext>
            </a:extLst>
          </p:cNvPr>
          <p:cNvSpPr/>
          <p:nvPr/>
        </p:nvSpPr>
        <p:spPr>
          <a:xfrm>
            <a:off x="243840" y="3996500"/>
            <a:ext cx="11704320" cy="1542937"/>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003501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42E77-EDFC-D631-F24F-5BE0AA5C9ACB}"/>
              </a:ext>
            </a:extLst>
          </p:cNvPr>
          <p:cNvSpPr>
            <a:spLocks noGrp="1"/>
          </p:cNvSpPr>
          <p:nvPr>
            <p:ph type="title"/>
          </p:nvPr>
        </p:nvSpPr>
        <p:spPr>
          <a:xfrm>
            <a:off x="1097279" y="237744"/>
            <a:ext cx="10362081" cy="914400"/>
          </a:xfrm>
        </p:spPr>
        <p:txBody>
          <a:bodyPr>
            <a:normAutofit/>
          </a:bodyPr>
          <a:lstStyle/>
          <a:p>
            <a:r>
              <a:rPr lang="en-GB" dirty="0"/>
              <a:t>23</a:t>
            </a:r>
            <a:r>
              <a:rPr lang="en-GB" baseline="30000" dirty="0"/>
              <a:t>rd</a:t>
            </a:r>
            <a:r>
              <a:rPr lang="en-GB" dirty="0"/>
              <a:t> session GRVA: key points</a:t>
            </a:r>
          </a:p>
        </p:txBody>
      </p:sp>
      <p:sp>
        <p:nvSpPr>
          <p:cNvPr id="4" name="Slide Number Placeholder 3">
            <a:extLst>
              <a:ext uri="{FF2B5EF4-FFF2-40B4-BE49-F238E27FC236}">
                <a16:creationId xmlns:a16="http://schemas.microsoft.com/office/drawing/2014/main" id="{F5A7A69F-05CE-325C-4D94-C59A3E7B269C}"/>
              </a:ext>
            </a:extLst>
          </p:cNvPr>
          <p:cNvSpPr>
            <a:spLocks noGrp="1"/>
          </p:cNvSpPr>
          <p:nvPr>
            <p:ph type="sldNum" sz="quarter" idx="12"/>
          </p:nvPr>
        </p:nvSpPr>
        <p:spPr/>
        <p:txBody>
          <a:bodyPr/>
          <a:lstStyle/>
          <a:p>
            <a:fld id="{E86BEC5D-650B-45AB-8A82-D87DAB8534EE}" type="slidenum">
              <a:rPr lang="en-GB" smtClean="0"/>
              <a:pPr/>
              <a:t>12</a:t>
            </a:fld>
            <a:endParaRPr lang="en-GB"/>
          </a:p>
        </p:txBody>
      </p:sp>
      <p:sp>
        <p:nvSpPr>
          <p:cNvPr id="5" name="TextBox 4">
            <a:extLst>
              <a:ext uri="{FF2B5EF4-FFF2-40B4-BE49-F238E27FC236}">
                <a16:creationId xmlns:a16="http://schemas.microsoft.com/office/drawing/2014/main" id="{4D63B56B-07A5-BC10-D786-BA79C31DDBF2}"/>
              </a:ext>
            </a:extLst>
          </p:cNvPr>
          <p:cNvSpPr txBox="1"/>
          <p:nvPr/>
        </p:nvSpPr>
        <p:spPr>
          <a:xfrm>
            <a:off x="3435239" y="4661794"/>
            <a:ext cx="8484454" cy="1754326"/>
          </a:xfrm>
          <a:prstGeom prst="rect">
            <a:avLst/>
          </a:prstGeom>
          <a:noFill/>
        </p:spPr>
        <p:txBody>
          <a:bodyPr wrap="square" rtlCol="0">
            <a:spAutoFit/>
          </a:bodyPr>
          <a:lstStyle/>
          <a:p>
            <a:endParaRPr lang="en-GB" dirty="0"/>
          </a:p>
          <a:p>
            <a:endParaRPr lang="en-GB" dirty="0"/>
          </a:p>
          <a:p>
            <a:r>
              <a:rPr lang="en-GB" dirty="0"/>
              <a:t>Current mandate runs until June 2026. </a:t>
            </a:r>
          </a:p>
          <a:p>
            <a:r>
              <a:rPr lang="en-GB" dirty="0"/>
              <a:t>Early discussions in IWG suggest further work beyond June 2026.</a:t>
            </a:r>
          </a:p>
          <a:p>
            <a:r>
              <a:rPr lang="en-GB" dirty="0"/>
              <a:t>The IWG foresee a discussion on the mandate of the IWG in GRVA-24 (Jan 2026).</a:t>
            </a:r>
          </a:p>
          <a:p>
            <a:endParaRPr lang="en-GB" dirty="0"/>
          </a:p>
        </p:txBody>
      </p:sp>
      <p:sp>
        <p:nvSpPr>
          <p:cNvPr id="9" name="TextBox 8">
            <a:extLst>
              <a:ext uri="{FF2B5EF4-FFF2-40B4-BE49-F238E27FC236}">
                <a16:creationId xmlns:a16="http://schemas.microsoft.com/office/drawing/2014/main" id="{F032C945-3608-432C-9C09-C75749A968B8}"/>
              </a:ext>
            </a:extLst>
          </p:cNvPr>
          <p:cNvSpPr txBox="1"/>
          <p:nvPr/>
        </p:nvSpPr>
        <p:spPr>
          <a:xfrm>
            <a:off x="1584313" y="3525673"/>
            <a:ext cx="2258690" cy="369332"/>
          </a:xfrm>
          <a:prstGeom prst="rect">
            <a:avLst/>
          </a:prstGeom>
          <a:noFill/>
        </p:spPr>
        <p:txBody>
          <a:bodyPr wrap="square" rtlCol="0">
            <a:spAutoFit/>
          </a:bodyPr>
          <a:lstStyle/>
          <a:p>
            <a:r>
              <a:rPr lang="en-GB" b="1" dirty="0"/>
              <a:t>Key documents</a:t>
            </a:r>
          </a:p>
        </p:txBody>
      </p:sp>
      <p:sp>
        <p:nvSpPr>
          <p:cNvPr id="10" name="TextBox 9">
            <a:extLst>
              <a:ext uri="{FF2B5EF4-FFF2-40B4-BE49-F238E27FC236}">
                <a16:creationId xmlns:a16="http://schemas.microsoft.com/office/drawing/2014/main" id="{7AADB12E-E75C-17D9-23B3-FE66127350FB}"/>
              </a:ext>
            </a:extLst>
          </p:cNvPr>
          <p:cNvSpPr txBox="1"/>
          <p:nvPr/>
        </p:nvSpPr>
        <p:spPr>
          <a:xfrm>
            <a:off x="3435239" y="2944379"/>
            <a:ext cx="8530287" cy="1754326"/>
          </a:xfrm>
          <a:prstGeom prst="rect">
            <a:avLst/>
          </a:prstGeom>
          <a:noFill/>
        </p:spPr>
        <p:txBody>
          <a:bodyPr wrap="square" rtlCol="0">
            <a:spAutoFit/>
          </a:bodyPr>
          <a:lstStyle/>
          <a:p>
            <a:r>
              <a:rPr lang="en-GB" dirty="0"/>
              <a:t>Document </a:t>
            </a:r>
            <a:r>
              <a:rPr lang="en-GB" dirty="0">
                <a:hlinkClick r:id="rId2"/>
              </a:rPr>
              <a:t>ADS-12-03/Rev.3 </a:t>
            </a:r>
            <a:r>
              <a:rPr lang="en-GB" dirty="0"/>
              <a:t>reflects the output of discussions up to and including our last hybrid meeting (meeting #12 Helsinki)</a:t>
            </a:r>
          </a:p>
          <a:p>
            <a:endParaRPr lang="en-GB" dirty="0"/>
          </a:p>
          <a:p>
            <a:r>
              <a:rPr lang="en-GB" dirty="0"/>
              <a:t>Documents from our online meeting in September (meeting #13) can be found on our </a:t>
            </a:r>
            <a:r>
              <a:rPr lang="en-GB" dirty="0">
                <a:hlinkClick r:id="rId3"/>
              </a:rPr>
              <a:t>wiki page</a:t>
            </a:r>
            <a:r>
              <a:rPr lang="en-GB" dirty="0"/>
              <a:t> (including draft UN GTR, UN Reg and side-by-side text) and will be further reviewed by the IWG in Canada.</a:t>
            </a:r>
          </a:p>
        </p:txBody>
      </p:sp>
      <p:sp>
        <p:nvSpPr>
          <p:cNvPr id="11" name="Rectangle: Rounded Corners 10">
            <a:extLst>
              <a:ext uri="{FF2B5EF4-FFF2-40B4-BE49-F238E27FC236}">
                <a16:creationId xmlns:a16="http://schemas.microsoft.com/office/drawing/2014/main" id="{AFD08F0C-A775-6FB7-BD14-513309AD51E7}"/>
              </a:ext>
            </a:extLst>
          </p:cNvPr>
          <p:cNvSpPr/>
          <p:nvPr/>
        </p:nvSpPr>
        <p:spPr>
          <a:xfrm>
            <a:off x="261207" y="2969242"/>
            <a:ext cx="11704320" cy="166768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5" name="Graphic 14" descr="Comment Like outline">
            <a:extLst>
              <a:ext uri="{FF2B5EF4-FFF2-40B4-BE49-F238E27FC236}">
                <a16:creationId xmlns:a16="http://schemas.microsoft.com/office/drawing/2014/main" id="{D7127823-7A39-6D73-B17F-61C81E2F9FB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2308" y="5143616"/>
            <a:ext cx="1136311" cy="1136311"/>
          </a:xfrm>
          <a:prstGeom prst="rect">
            <a:avLst/>
          </a:prstGeom>
        </p:spPr>
      </p:pic>
      <p:sp>
        <p:nvSpPr>
          <p:cNvPr id="16" name="TextBox 15">
            <a:extLst>
              <a:ext uri="{FF2B5EF4-FFF2-40B4-BE49-F238E27FC236}">
                <a16:creationId xmlns:a16="http://schemas.microsoft.com/office/drawing/2014/main" id="{720BEDC5-9B4B-C6B4-DFC0-25760A4F644E}"/>
              </a:ext>
            </a:extLst>
          </p:cNvPr>
          <p:cNvSpPr txBox="1"/>
          <p:nvPr/>
        </p:nvSpPr>
        <p:spPr>
          <a:xfrm>
            <a:off x="1502017" y="5503165"/>
            <a:ext cx="2258690" cy="369332"/>
          </a:xfrm>
          <a:prstGeom prst="rect">
            <a:avLst/>
          </a:prstGeom>
          <a:noFill/>
        </p:spPr>
        <p:txBody>
          <a:bodyPr wrap="square" rtlCol="0">
            <a:spAutoFit/>
          </a:bodyPr>
          <a:lstStyle/>
          <a:p>
            <a:r>
              <a:rPr lang="en-GB" b="1" dirty="0"/>
              <a:t>Mandate</a:t>
            </a:r>
          </a:p>
        </p:txBody>
      </p:sp>
      <p:sp>
        <p:nvSpPr>
          <p:cNvPr id="17" name="Rectangle: Rounded Corners 16">
            <a:extLst>
              <a:ext uri="{FF2B5EF4-FFF2-40B4-BE49-F238E27FC236}">
                <a16:creationId xmlns:a16="http://schemas.microsoft.com/office/drawing/2014/main" id="{918E79AA-A60B-5236-224A-7AC1E26A5BF2}"/>
              </a:ext>
            </a:extLst>
          </p:cNvPr>
          <p:cNvSpPr/>
          <p:nvPr/>
        </p:nvSpPr>
        <p:spPr>
          <a:xfrm>
            <a:off x="272308" y="4935103"/>
            <a:ext cx="11704320" cy="1505456"/>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7" name="Graphic 6" descr="Thumbs up sign outline">
            <a:extLst>
              <a:ext uri="{FF2B5EF4-FFF2-40B4-BE49-F238E27FC236}">
                <a16:creationId xmlns:a16="http://schemas.microsoft.com/office/drawing/2014/main" id="{176F52F8-CCAB-618D-5545-A33641349FB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37092" y="1520124"/>
            <a:ext cx="914400" cy="914400"/>
          </a:xfrm>
          <a:prstGeom prst="rect">
            <a:avLst/>
          </a:prstGeom>
        </p:spPr>
      </p:pic>
      <p:sp>
        <p:nvSpPr>
          <p:cNvPr id="8" name="TextBox 7">
            <a:extLst>
              <a:ext uri="{FF2B5EF4-FFF2-40B4-BE49-F238E27FC236}">
                <a16:creationId xmlns:a16="http://schemas.microsoft.com/office/drawing/2014/main" id="{04A937FF-C7CC-14C2-C636-8F509E90AB48}"/>
              </a:ext>
            </a:extLst>
          </p:cNvPr>
          <p:cNvSpPr txBox="1"/>
          <p:nvPr/>
        </p:nvSpPr>
        <p:spPr>
          <a:xfrm>
            <a:off x="1527965" y="1834006"/>
            <a:ext cx="2258690" cy="369332"/>
          </a:xfrm>
          <a:prstGeom prst="rect">
            <a:avLst/>
          </a:prstGeom>
          <a:noFill/>
        </p:spPr>
        <p:txBody>
          <a:bodyPr wrap="square" rtlCol="0">
            <a:spAutoFit/>
          </a:bodyPr>
          <a:lstStyle/>
          <a:p>
            <a:r>
              <a:rPr lang="en-GB" b="1" dirty="0"/>
              <a:t>Please note</a:t>
            </a:r>
          </a:p>
        </p:txBody>
      </p:sp>
      <p:sp>
        <p:nvSpPr>
          <p:cNvPr id="12" name="TextBox 11">
            <a:extLst>
              <a:ext uri="{FF2B5EF4-FFF2-40B4-BE49-F238E27FC236}">
                <a16:creationId xmlns:a16="http://schemas.microsoft.com/office/drawing/2014/main" id="{36D50C56-F00E-93DD-1F59-0F781EE33FBA}"/>
              </a:ext>
            </a:extLst>
          </p:cNvPr>
          <p:cNvSpPr txBox="1"/>
          <p:nvPr/>
        </p:nvSpPr>
        <p:spPr>
          <a:xfrm>
            <a:off x="3435240" y="1550046"/>
            <a:ext cx="8325934" cy="923330"/>
          </a:xfrm>
          <a:prstGeom prst="rect">
            <a:avLst/>
          </a:prstGeom>
          <a:noFill/>
        </p:spPr>
        <p:txBody>
          <a:bodyPr wrap="square" rtlCol="0">
            <a:spAutoFit/>
          </a:bodyPr>
          <a:lstStyle/>
          <a:p>
            <a:r>
              <a:rPr lang="en-GB" dirty="0"/>
              <a:t>Please note: </a:t>
            </a:r>
          </a:p>
          <a:p>
            <a:pPr marL="342900" indent="-342900">
              <a:buFont typeface="+mj-lt"/>
              <a:buAutoNum type="arabicPeriod"/>
            </a:pPr>
            <a:r>
              <a:rPr lang="en-GB" dirty="0"/>
              <a:t>The progress of the IWG to date</a:t>
            </a:r>
          </a:p>
          <a:p>
            <a:pPr marL="342900" indent="-342900">
              <a:buFont typeface="+mj-lt"/>
              <a:buAutoNum type="arabicPeriod"/>
            </a:pPr>
            <a:r>
              <a:rPr lang="en-GB" dirty="0"/>
              <a:t>The timelines, priorities and remaining open items of the IWG</a:t>
            </a:r>
          </a:p>
        </p:txBody>
      </p:sp>
      <p:sp>
        <p:nvSpPr>
          <p:cNvPr id="13" name="Rectangle: Rounded Corners 12">
            <a:extLst>
              <a:ext uri="{FF2B5EF4-FFF2-40B4-BE49-F238E27FC236}">
                <a16:creationId xmlns:a16="http://schemas.microsoft.com/office/drawing/2014/main" id="{516B4563-F7FB-7274-E9FA-A020827E3504}"/>
              </a:ext>
            </a:extLst>
          </p:cNvPr>
          <p:cNvSpPr/>
          <p:nvPr/>
        </p:nvSpPr>
        <p:spPr>
          <a:xfrm>
            <a:off x="261207" y="1325881"/>
            <a:ext cx="11704320" cy="1355817"/>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4" name="Graphic 13" descr="Folder Search outline">
            <a:extLst>
              <a:ext uri="{FF2B5EF4-FFF2-40B4-BE49-F238E27FC236}">
                <a16:creationId xmlns:a16="http://schemas.microsoft.com/office/drawing/2014/main" id="{9B452093-72AD-4B92-212E-E5EE2DC3871B}"/>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83263" y="3338399"/>
            <a:ext cx="914400" cy="914400"/>
          </a:xfrm>
          <a:prstGeom prst="rect">
            <a:avLst/>
          </a:prstGeom>
        </p:spPr>
      </p:pic>
    </p:spTree>
    <p:extLst>
      <p:ext uri="{BB962C8B-B14F-4D97-AF65-F5344CB8AC3E}">
        <p14:creationId xmlns:p14="http://schemas.microsoft.com/office/powerpoint/2010/main" val="279318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E4E0562-A0BA-E437-3E39-D85B9779F384}"/>
              </a:ext>
            </a:extLst>
          </p:cNvPr>
          <p:cNvSpPr>
            <a:spLocks noGrp="1"/>
          </p:cNvSpPr>
          <p:nvPr>
            <p:ph type="ctrTitle"/>
          </p:nvPr>
        </p:nvSpPr>
        <p:spPr/>
        <p:txBody>
          <a:bodyPr/>
          <a:lstStyle/>
          <a:p>
            <a:r>
              <a:rPr lang="en-IE" dirty="0"/>
              <a:t>Thank you</a:t>
            </a:r>
          </a:p>
        </p:txBody>
      </p:sp>
      <p:sp>
        <p:nvSpPr>
          <p:cNvPr id="4" name="Slide Number Placeholder 3">
            <a:extLst>
              <a:ext uri="{FF2B5EF4-FFF2-40B4-BE49-F238E27FC236}">
                <a16:creationId xmlns:a16="http://schemas.microsoft.com/office/drawing/2014/main" id="{40563EF9-C6DD-2428-2D41-A7B5FF550288}"/>
              </a:ext>
            </a:extLst>
          </p:cNvPr>
          <p:cNvSpPr>
            <a:spLocks noGrp="1"/>
          </p:cNvSpPr>
          <p:nvPr>
            <p:ph type="sldNum" sz="quarter" idx="12"/>
          </p:nvPr>
        </p:nvSpPr>
        <p:spPr/>
        <p:txBody>
          <a:bodyPr/>
          <a:lstStyle/>
          <a:p>
            <a:fld id="{E86BEC5D-650B-45AB-8A82-D87DAB8534EE}" type="slidenum">
              <a:rPr lang="en-GB" smtClean="0"/>
              <a:pPr/>
              <a:t>13</a:t>
            </a:fld>
            <a:endParaRPr lang="en-GB"/>
          </a:p>
        </p:txBody>
      </p:sp>
    </p:spTree>
    <p:extLst>
      <p:ext uri="{BB962C8B-B14F-4D97-AF65-F5344CB8AC3E}">
        <p14:creationId xmlns:p14="http://schemas.microsoft.com/office/powerpoint/2010/main" val="3120019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38D0F-69D2-FEE5-A8A1-41F9D991CF98}"/>
              </a:ext>
            </a:extLst>
          </p:cNvPr>
          <p:cNvSpPr>
            <a:spLocks noGrp="1"/>
          </p:cNvSpPr>
          <p:nvPr>
            <p:ph type="title"/>
          </p:nvPr>
        </p:nvSpPr>
        <p:spPr/>
        <p:txBody>
          <a:bodyPr/>
          <a:lstStyle/>
          <a:p>
            <a:r>
              <a:rPr lang="en-GB" dirty="0"/>
              <a:t>Content</a:t>
            </a:r>
          </a:p>
        </p:txBody>
      </p:sp>
      <p:sp>
        <p:nvSpPr>
          <p:cNvPr id="3" name="Content Placeholder 2">
            <a:extLst>
              <a:ext uri="{FF2B5EF4-FFF2-40B4-BE49-F238E27FC236}">
                <a16:creationId xmlns:a16="http://schemas.microsoft.com/office/drawing/2014/main" id="{154E4895-A80C-AAD2-BB91-2AA7818696E9}"/>
              </a:ext>
            </a:extLst>
          </p:cNvPr>
          <p:cNvSpPr>
            <a:spLocks noGrp="1"/>
          </p:cNvSpPr>
          <p:nvPr>
            <p:ph idx="1"/>
          </p:nvPr>
        </p:nvSpPr>
        <p:spPr/>
        <p:txBody>
          <a:bodyPr/>
          <a:lstStyle/>
          <a:p>
            <a:r>
              <a:rPr lang="en-GB" dirty="0"/>
              <a:t>Progress since 22</a:t>
            </a:r>
            <a:r>
              <a:rPr lang="en-GB" baseline="30000" dirty="0"/>
              <a:t>nd</a:t>
            </a:r>
            <a:r>
              <a:rPr lang="en-GB" dirty="0"/>
              <a:t> GRVA (slide 3)</a:t>
            </a:r>
          </a:p>
          <a:p>
            <a:r>
              <a:rPr lang="en-GB" dirty="0"/>
              <a:t>Overview of the common provisions (slides 4-8)</a:t>
            </a:r>
          </a:p>
          <a:p>
            <a:r>
              <a:rPr lang="en-GB" dirty="0"/>
              <a:t>Forward planning (slides 9-11)</a:t>
            </a:r>
          </a:p>
          <a:p>
            <a:pPr lvl="1"/>
            <a:r>
              <a:rPr lang="en-GB" dirty="0"/>
              <a:t>Timeline</a:t>
            </a:r>
          </a:p>
          <a:p>
            <a:pPr lvl="1"/>
            <a:r>
              <a:rPr lang="en-GB" dirty="0"/>
              <a:t>Priorities for IWG #14 (Canada) and beyond</a:t>
            </a:r>
          </a:p>
          <a:p>
            <a:r>
              <a:rPr lang="en-GB" dirty="0"/>
              <a:t>Key points for GRVA (slide 12)</a:t>
            </a:r>
          </a:p>
          <a:p>
            <a:pPr marL="0" indent="0">
              <a:buNone/>
            </a:pPr>
            <a:endParaRPr lang="en-GB" dirty="0"/>
          </a:p>
        </p:txBody>
      </p:sp>
      <p:sp>
        <p:nvSpPr>
          <p:cNvPr id="4" name="Slide Number Placeholder 3">
            <a:extLst>
              <a:ext uri="{FF2B5EF4-FFF2-40B4-BE49-F238E27FC236}">
                <a16:creationId xmlns:a16="http://schemas.microsoft.com/office/drawing/2014/main" id="{1D5D8370-6EC4-359E-38F6-805F3AFC81D4}"/>
              </a:ext>
            </a:extLst>
          </p:cNvPr>
          <p:cNvSpPr>
            <a:spLocks noGrp="1"/>
          </p:cNvSpPr>
          <p:nvPr>
            <p:ph type="sldNum" sz="quarter" idx="12"/>
          </p:nvPr>
        </p:nvSpPr>
        <p:spPr/>
        <p:txBody>
          <a:bodyPr/>
          <a:lstStyle/>
          <a:p>
            <a:fld id="{E86BEC5D-650B-45AB-8A82-D87DAB8534EE}" type="slidenum">
              <a:rPr lang="en-GB" smtClean="0"/>
              <a:pPr/>
              <a:t>2</a:t>
            </a:fld>
            <a:endParaRPr lang="en-GB"/>
          </a:p>
        </p:txBody>
      </p:sp>
    </p:spTree>
    <p:extLst>
      <p:ext uri="{BB962C8B-B14F-4D97-AF65-F5344CB8AC3E}">
        <p14:creationId xmlns:p14="http://schemas.microsoft.com/office/powerpoint/2010/main" val="319772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B1F9B-484F-58C2-48FF-64064B4D477E}"/>
              </a:ext>
            </a:extLst>
          </p:cNvPr>
          <p:cNvSpPr>
            <a:spLocks noGrp="1"/>
          </p:cNvSpPr>
          <p:nvPr>
            <p:ph type="title"/>
          </p:nvPr>
        </p:nvSpPr>
        <p:spPr/>
        <p:txBody>
          <a:bodyPr>
            <a:normAutofit fontScale="90000"/>
          </a:bodyPr>
          <a:lstStyle/>
          <a:p>
            <a:r>
              <a:rPr lang="en-GB" dirty="0"/>
              <a:t>Progress since 22</a:t>
            </a:r>
            <a:r>
              <a:rPr lang="en-GB" baseline="30000" dirty="0"/>
              <a:t>nd</a:t>
            </a:r>
            <a:r>
              <a:rPr lang="en-GB" dirty="0"/>
              <a:t> GRVA (June 2025)</a:t>
            </a:r>
          </a:p>
        </p:txBody>
      </p:sp>
      <p:sp>
        <p:nvSpPr>
          <p:cNvPr id="3" name="Oval 2">
            <a:extLst>
              <a:ext uri="{FF2B5EF4-FFF2-40B4-BE49-F238E27FC236}">
                <a16:creationId xmlns:a16="http://schemas.microsoft.com/office/drawing/2014/main" id="{7F04F86B-CB8C-D8C2-4436-B189E2EA6CD6}"/>
              </a:ext>
            </a:extLst>
          </p:cNvPr>
          <p:cNvSpPr/>
          <p:nvPr/>
        </p:nvSpPr>
        <p:spPr>
          <a:xfrm>
            <a:off x="3802100" y="3875728"/>
            <a:ext cx="182880" cy="182880"/>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a:extLst>
              <a:ext uri="{FF2B5EF4-FFF2-40B4-BE49-F238E27FC236}">
                <a16:creationId xmlns:a16="http://schemas.microsoft.com/office/drawing/2014/main" id="{B22ACA3E-2CB2-0C88-CED3-5FF90E80FD90}"/>
              </a:ext>
            </a:extLst>
          </p:cNvPr>
          <p:cNvSpPr/>
          <p:nvPr/>
        </p:nvSpPr>
        <p:spPr>
          <a:xfrm>
            <a:off x="6117100" y="3875113"/>
            <a:ext cx="182880" cy="182880"/>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a:extLst>
              <a:ext uri="{FF2B5EF4-FFF2-40B4-BE49-F238E27FC236}">
                <a16:creationId xmlns:a16="http://schemas.microsoft.com/office/drawing/2014/main" id="{8AD1F328-DC9F-4C54-B3F1-2016DE6899C3}"/>
              </a:ext>
            </a:extLst>
          </p:cNvPr>
          <p:cNvSpPr/>
          <p:nvPr/>
        </p:nvSpPr>
        <p:spPr>
          <a:xfrm>
            <a:off x="8432100" y="3875113"/>
            <a:ext cx="182880" cy="182880"/>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5" name="Straight Connector 14">
            <a:extLst>
              <a:ext uri="{FF2B5EF4-FFF2-40B4-BE49-F238E27FC236}">
                <a16:creationId xmlns:a16="http://schemas.microsoft.com/office/drawing/2014/main" id="{B8552100-A49B-EFFA-D5FE-1F6CEE0607E6}"/>
              </a:ext>
            </a:extLst>
          </p:cNvPr>
          <p:cNvCxnSpPr>
            <a:cxnSpLocks/>
            <a:stCxn id="3" idx="6"/>
            <a:endCxn id="4" idx="2"/>
          </p:cNvCxnSpPr>
          <p:nvPr/>
        </p:nvCxnSpPr>
        <p:spPr>
          <a:xfrm flipV="1">
            <a:off x="3984980" y="3966553"/>
            <a:ext cx="2132120" cy="615"/>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141FB2BF-EAAC-4CED-CFD2-2F8F31EF40A7}"/>
              </a:ext>
            </a:extLst>
          </p:cNvPr>
          <p:cNvCxnSpPr>
            <a:cxnSpLocks/>
            <a:stCxn id="4" idx="6"/>
            <a:endCxn id="5" idx="2"/>
          </p:cNvCxnSpPr>
          <p:nvPr/>
        </p:nvCxnSpPr>
        <p:spPr>
          <a:xfrm>
            <a:off x="6299980" y="3966553"/>
            <a:ext cx="2132120" cy="0"/>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D863681C-526F-B4FB-78B6-F823FDC39634}"/>
              </a:ext>
            </a:extLst>
          </p:cNvPr>
          <p:cNvCxnSpPr>
            <a:cxnSpLocks/>
            <a:stCxn id="57" idx="2"/>
            <a:endCxn id="3" idx="0"/>
          </p:cNvCxnSpPr>
          <p:nvPr/>
        </p:nvCxnSpPr>
        <p:spPr>
          <a:xfrm>
            <a:off x="3893540" y="2307912"/>
            <a:ext cx="0" cy="1567816"/>
          </a:xfrm>
          <a:prstGeom prst="line">
            <a:avLst/>
          </a:prstGeom>
          <a:ln w="38100"/>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56FDFEA4-CEE5-E571-4CFA-415DB342E779}"/>
              </a:ext>
            </a:extLst>
          </p:cNvPr>
          <p:cNvCxnSpPr>
            <a:cxnSpLocks/>
            <a:stCxn id="59" idx="2"/>
            <a:endCxn id="4" idx="0"/>
          </p:cNvCxnSpPr>
          <p:nvPr/>
        </p:nvCxnSpPr>
        <p:spPr>
          <a:xfrm>
            <a:off x="6208540" y="2297860"/>
            <a:ext cx="0" cy="1577253"/>
          </a:xfrm>
          <a:prstGeom prst="line">
            <a:avLst/>
          </a:prstGeom>
          <a:ln w="38100"/>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4EF2BE08-1037-7280-76A8-5E02F869349D}"/>
              </a:ext>
            </a:extLst>
          </p:cNvPr>
          <p:cNvCxnSpPr>
            <a:cxnSpLocks/>
            <a:stCxn id="60" idx="2"/>
            <a:endCxn id="5" idx="0"/>
          </p:cNvCxnSpPr>
          <p:nvPr/>
        </p:nvCxnSpPr>
        <p:spPr>
          <a:xfrm>
            <a:off x="8523540" y="2272850"/>
            <a:ext cx="0" cy="1602263"/>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57" name="TextBox 56">
            <a:extLst>
              <a:ext uri="{FF2B5EF4-FFF2-40B4-BE49-F238E27FC236}">
                <a16:creationId xmlns:a16="http://schemas.microsoft.com/office/drawing/2014/main" id="{19B9EBD2-591B-A76F-15A6-D7D3DDFA7A1A}"/>
              </a:ext>
            </a:extLst>
          </p:cNvPr>
          <p:cNvSpPr txBox="1"/>
          <p:nvPr/>
        </p:nvSpPr>
        <p:spPr>
          <a:xfrm>
            <a:off x="2613380" y="1600026"/>
            <a:ext cx="2560320" cy="707886"/>
          </a:xfrm>
          <a:prstGeom prst="rect">
            <a:avLst/>
          </a:prstGeom>
          <a:noFill/>
        </p:spPr>
        <p:txBody>
          <a:bodyPr wrap="square" rtlCol="0">
            <a:spAutoFit/>
          </a:bodyPr>
          <a:lstStyle/>
          <a:p>
            <a:pPr algn="ctr"/>
            <a:r>
              <a:rPr lang="en-GB" sz="2000" b="1" dirty="0"/>
              <a:t>June 2025</a:t>
            </a:r>
          </a:p>
          <a:p>
            <a:pPr algn="ctr"/>
            <a:r>
              <a:rPr lang="en-GB" sz="2000" dirty="0"/>
              <a:t>GRVA-22</a:t>
            </a:r>
          </a:p>
        </p:txBody>
      </p:sp>
      <p:sp>
        <p:nvSpPr>
          <p:cNvPr id="59" name="TextBox 58">
            <a:extLst>
              <a:ext uri="{FF2B5EF4-FFF2-40B4-BE49-F238E27FC236}">
                <a16:creationId xmlns:a16="http://schemas.microsoft.com/office/drawing/2014/main" id="{B36D19A4-90EC-685F-D4A9-4C676D3766D1}"/>
              </a:ext>
            </a:extLst>
          </p:cNvPr>
          <p:cNvSpPr txBox="1"/>
          <p:nvPr/>
        </p:nvSpPr>
        <p:spPr>
          <a:xfrm>
            <a:off x="4928380" y="1589974"/>
            <a:ext cx="2560320" cy="707886"/>
          </a:xfrm>
          <a:prstGeom prst="rect">
            <a:avLst/>
          </a:prstGeom>
          <a:noFill/>
        </p:spPr>
        <p:txBody>
          <a:bodyPr wrap="square" rtlCol="0">
            <a:spAutoFit/>
          </a:bodyPr>
          <a:lstStyle/>
          <a:p>
            <a:pPr algn="ctr"/>
            <a:r>
              <a:rPr lang="en-GB" sz="2000" b="1" dirty="0"/>
              <a:t>July 2025</a:t>
            </a:r>
          </a:p>
          <a:p>
            <a:pPr algn="ctr"/>
            <a:r>
              <a:rPr lang="en-GB" sz="2000" dirty="0"/>
              <a:t>ADS-12 (Helsinki)</a:t>
            </a:r>
          </a:p>
        </p:txBody>
      </p:sp>
      <p:sp>
        <p:nvSpPr>
          <p:cNvPr id="60" name="TextBox 59">
            <a:extLst>
              <a:ext uri="{FF2B5EF4-FFF2-40B4-BE49-F238E27FC236}">
                <a16:creationId xmlns:a16="http://schemas.microsoft.com/office/drawing/2014/main" id="{8FF04980-AE8E-C07A-1067-EFD3DEFD9851}"/>
              </a:ext>
            </a:extLst>
          </p:cNvPr>
          <p:cNvSpPr txBox="1"/>
          <p:nvPr/>
        </p:nvSpPr>
        <p:spPr>
          <a:xfrm>
            <a:off x="7243380" y="1564964"/>
            <a:ext cx="2560320" cy="707886"/>
          </a:xfrm>
          <a:prstGeom prst="rect">
            <a:avLst/>
          </a:prstGeom>
          <a:noFill/>
        </p:spPr>
        <p:txBody>
          <a:bodyPr wrap="square" rtlCol="0">
            <a:spAutoFit/>
          </a:bodyPr>
          <a:lstStyle/>
          <a:p>
            <a:pPr algn="ctr"/>
            <a:r>
              <a:rPr lang="en-GB" sz="2000" b="1" dirty="0"/>
              <a:t>September 2025</a:t>
            </a:r>
          </a:p>
          <a:p>
            <a:pPr algn="ctr"/>
            <a:r>
              <a:rPr lang="en-GB" sz="2000" dirty="0"/>
              <a:t>ADS-13 (online)</a:t>
            </a:r>
          </a:p>
        </p:txBody>
      </p:sp>
      <p:sp>
        <p:nvSpPr>
          <p:cNvPr id="66" name="TextBox 65">
            <a:extLst>
              <a:ext uri="{FF2B5EF4-FFF2-40B4-BE49-F238E27FC236}">
                <a16:creationId xmlns:a16="http://schemas.microsoft.com/office/drawing/2014/main" id="{C375D560-181E-AFE4-6473-31B5B79374B3}"/>
              </a:ext>
            </a:extLst>
          </p:cNvPr>
          <p:cNvSpPr txBox="1"/>
          <p:nvPr/>
        </p:nvSpPr>
        <p:spPr>
          <a:xfrm>
            <a:off x="4802336" y="4100409"/>
            <a:ext cx="2812408" cy="923330"/>
          </a:xfrm>
          <a:prstGeom prst="rect">
            <a:avLst/>
          </a:prstGeom>
          <a:noFill/>
        </p:spPr>
        <p:txBody>
          <a:bodyPr wrap="square">
            <a:spAutoFit/>
          </a:bodyPr>
          <a:lstStyle/>
          <a:p>
            <a:pPr algn="ctr"/>
            <a:r>
              <a:rPr lang="en-GB" dirty="0"/>
              <a:t>4</a:t>
            </a:r>
            <a:r>
              <a:rPr lang="en-GB" baseline="30000" dirty="0"/>
              <a:t>th</a:t>
            </a:r>
            <a:r>
              <a:rPr lang="en-GB" dirty="0"/>
              <a:t> draft consolidated common provisions </a:t>
            </a:r>
          </a:p>
          <a:p>
            <a:pPr algn="ctr"/>
            <a:r>
              <a:rPr lang="en-GB" dirty="0"/>
              <a:t>(ADS-12-03r3)</a:t>
            </a:r>
          </a:p>
        </p:txBody>
      </p:sp>
      <p:sp>
        <p:nvSpPr>
          <p:cNvPr id="20" name="TextBox 19">
            <a:extLst>
              <a:ext uri="{FF2B5EF4-FFF2-40B4-BE49-F238E27FC236}">
                <a16:creationId xmlns:a16="http://schemas.microsoft.com/office/drawing/2014/main" id="{6624B759-C0DF-75A3-35BC-8C22A9967548}"/>
              </a:ext>
            </a:extLst>
          </p:cNvPr>
          <p:cNvSpPr txBox="1"/>
          <p:nvPr/>
        </p:nvSpPr>
        <p:spPr>
          <a:xfrm>
            <a:off x="352269" y="5457320"/>
            <a:ext cx="5538998" cy="923330"/>
          </a:xfrm>
          <a:prstGeom prst="rect">
            <a:avLst/>
          </a:prstGeom>
          <a:noFill/>
          <a:ln w="38100">
            <a:solidFill>
              <a:srgbClr val="5B92E5"/>
            </a:solidFill>
          </a:ln>
        </p:spPr>
        <p:txBody>
          <a:bodyPr wrap="square" rtlCol="0">
            <a:spAutoFit/>
          </a:bodyPr>
          <a:lstStyle/>
          <a:p>
            <a:pPr algn="ctr"/>
            <a:r>
              <a:rPr lang="en-GB" b="1" dirty="0">
                <a:solidFill>
                  <a:srgbClr val="5B92E5"/>
                </a:solidFill>
              </a:rPr>
              <a:t>Two hybrid and online sessions dedicated to “common provisions” applicable to both a GTR and a UN Regulation.</a:t>
            </a:r>
          </a:p>
        </p:txBody>
      </p:sp>
      <p:sp>
        <p:nvSpPr>
          <p:cNvPr id="21" name="Arrow: Left 20">
            <a:extLst>
              <a:ext uri="{FF2B5EF4-FFF2-40B4-BE49-F238E27FC236}">
                <a16:creationId xmlns:a16="http://schemas.microsoft.com/office/drawing/2014/main" id="{635531E2-51BC-FBC6-0613-C2D38B0B0AC1}"/>
              </a:ext>
            </a:extLst>
          </p:cNvPr>
          <p:cNvSpPr/>
          <p:nvPr/>
        </p:nvSpPr>
        <p:spPr>
          <a:xfrm>
            <a:off x="5982707" y="5690831"/>
            <a:ext cx="5486400" cy="548640"/>
          </a:xfrm>
          <a:prstGeom prst="leftArrow">
            <a:avLst/>
          </a:prstGeom>
          <a:solidFill>
            <a:srgbClr val="5B92E5"/>
          </a:solidFill>
          <a:ln>
            <a:solidFill>
              <a:srgbClr val="5B92E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t>GRVA ADS Workshops | EDR/DSSAD IWG | FADS/AVRS/AVSR | AVC...</a:t>
            </a:r>
          </a:p>
        </p:txBody>
      </p:sp>
      <p:sp>
        <p:nvSpPr>
          <p:cNvPr id="22" name="TextBox 21">
            <a:extLst>
              <a:ext uri="{FF2B5EF4-FFF2-40B4-BE49-F238E27FC236}">
                <a16:creationId xmlns:a16="http://schemas.microsoft.com/office/drawing/2014/main" id="{A69FB1F9-5640-0631-2E5B-665BBAB58A30}"/>
              </a:ext>
            </a:extLst>
          </p:cNvPr>
          <p:cNvSpPr txBox="1"/>
          <p:nvPr/>
        </p:nvSpPr>
        <p:spPr>
          <a:xfrm>
            <a:off x="6696308" y="6103651"/>
            <a:ext cx="4428072" cy="369332"/>
          </a:xfrm>
          <a:prstGeom prst="rect">
            <a:avLst/>
          </a:prstGeom>
          <a:noFill/>
        </p:spPr>
        <p:txBody>
          <a:bodyPr wrap="none" rtlCol="0">
            <a:spAutoFit/>
          </a:bodyPr>
          <a:lstStyle/>
          <a:p>
            <a:r>
              <a:rPr lang="en-GB" dirty="0">
                <a:solidFill>
                  <a:srgbClr val="5B92E5"/>
                </a:solidFill>
              </a:rPr>
              <a:t>Liaison with other WP.29 IWG and task forces</a:t>
            </a:r>
          </a:p>
        </p:txBody>
      </p:sp>
      <p:cxnSp>
        <p:nvCxnSpPr>
          <p:cNvPr id="8" name="Straight Connector 7">
            <a:extLst>
              <a:ext uri="{FF2B5EF4-FFF2-40B4-BE49-F238E27FC236}">
                <a16:creationId xmlns:a16="http://schemas.microsoft.com/office/drawing/2014/main" id="{55F59A1C-1973-5796-F2CC-CB1C8A613353}"/>
              </a:ext>
            </a:extLst>
          </p:cNvPr>
          <p:cNvCxnSpPr>
            <a:cxnSpLocks/>
          </p:cNvCxnSpPr>
          <p:nvPr/>
        </p:nvCxnSpPr>
        <p:spPr>
          <a:xfrm flipV="1">
            <a:off x="1684970" y="3974048"/>
            <a:ext cx="2132120" cy="615"/>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7E1EB722-36C6-40C9-DADE-8DCA3C193C6D}"/>
              </a:ext>
            </a:extLst>
          </p:cNvPr>
          <p:cNvCxnSpPr>
            <a:cxnSpLocks/>
          </p:cNvCxnSpPr>
          <p:nvPr/>
        </p:nvCxnSpPr>
        <p:spPr>
          <a:xfrm>
            <a:off x="8644960" y="3959058"/>
            <a:ext cx="2132120" cy="0"/>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12" name="TextBox 11">
            <a:extLst>
              <a:ext uri="{FF2B5EF4-FFF2-40B4-BE49-F238E27FC236}">
                <a16:creationId xmlns:a16="http://schemas.microsoft.com/office/drawing/2014/main" id="{6508201A-A88E-6DD0-E2E3-E6E1D5D1CAE5}"/>
              </a:ext>
            </a:extLst>
          </p:cNvPr>
          <p:cNvSpPr txBox="1"/>
          <p:nvPr/>
        </p:nvSpPr>
        <p:spPr>
          <a:xfrm>
            <a:off x="7243380" y="4121334"/>
            <a:ext cx="2812408" cy="1477328"/>
          </a:xfrm>
          <a:prstGeom prst="rect">
            <a:avLst/>
          </a:prstGeom>
          <a:noFill/>
        </p:spPr>
        <p:txBody>
          <a:bodyPr wrap="square">
            <a:spAutoFit/>
          </a:bodyPr>
          <a:lstStyle/>
          <a:p>
            <a:pPr algn="ctr"/>
            <a:r>
              <a:rPr lang="en-GB" dirty="0"/>
              <a:t>5</a:t>
            </a:r>
            <a:r>
              <a:rPr lang="en-GB" baseline="30000" dirty="0"/>
              <a:t>th</a:t>
            </a:r>
            <a:r>
              <a:rPr lang="en-GB" dirty="0"/>
              <a:t> draft consolidated common provisions </a:t>
            </a:r>
          </a:p>
          <a:p>
            <a:pPr algn="ctr"/>
            <a:r>
              <a:rPr lang="en-GB" dirty="0"/>
              <a:t>(ADS-13-03)</a:t>
            </a:r>
          </a:p>
          <a:p>
            <a:pPr algn="ctr"/>
            <a:r>
              <a:rPr lang="en-GB" dirty="0"/>
              <a:t>Introduction of 1</a:t>
            </a:r>
            <a:r>
              <a:rPr lang="en-GB" baseline="30000" dirty="0"/>
              <a:t>st</a:t>
            </a:r>
            <a:r>
              <a:rPr lang="en-GB" dirty="0"/>
              <a:t> drafts UN Reg and UN GTR</a:t>
            </a:r>
          </a:p>
        </p:txBody>
      </p:sp>
    </p:spTree>
    <p:extLst>
      <p:ext uri="{BB962C8B-B14F-4D97-AF65-F5344CB8AC3E}">
        <p14:creationId xmlns:p14="http://schemas.microsoft.com/office/powerpoint/2010/main" val="466451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D18F6-2A1D-B8B9-EE57-7E105A7DC486}"/>
              </a:ext>
            </a:extLst>
          </p:cNvPr>
          <p:cNvSpPr>
            <a:spLocks noGrp="1"/>
          </p:cNvSpPr>
          <p:nvPr>
            <p:ph type="title"/>
          </p:nvPr>
        </p:nvSpPr>
        <p:spPr>
          <a:xfrm>
            <a:off x="1097280" y="237744"/>
            <a:ext cx="9150306" cy="914400"/>
          </a:xfrm>
        </p:spPr>
        <p:txBody>
          <a:bodyPr>
            <a:normAutofit/>
          </a:bodyPr>
          <a:lstStyle/>
          <a:p>
            <a:r>
              <a:rPr lang="en-GB" dirty="0"/>
              <a:t>Overview of common provisions</a:t>
            </a:r>
          </a:p>
        </p:txBody>
      </p:sp>
      <p:pic>
        <p:nvPicPr>
          <p:cNvPr id="19" name="Picture 18">
            <a:extLst>
              <a:ext uri="{FF2B5EF4-FFF2-40B4-BE49-F238E27FC236}">
                <a16:creationId xmlns:a16="http://schemas.microsoft.com/office/drawing/2014/main" id="{611C407A-2029-D542-7EDE-D2777038E99C}"/>
              </a:ext>
            </a:extLst>
          </p:cNvPr>
          <p:cNvPicPr>
            <a:picLocks noChangeAspect="1"/>
          </p:cNvPicPr>
          <p:nvPr/>
        </p:nvPicPr>
        <p:blipFill>
          <a:blip r:embed="rId2"/>
          <a:stretch>
            <a:fillRect/>
          </a:stretch>
        </p:blipFill>
        <p:spPr>
          <a:xfrm>
            <a:off x="2295763" y="2038531"/>
            <a:ext cx="3429297" cy="1810669"/>
          </a:xfrm>
          <a:prstGeom prst="rect">
            <a:avLst/>
          </a:prstGeom>
        </p:spPr>
      </p:pic>
      <p:pic>
        <p:nvPicPr>
          <p:cNvPr id="20" name="Picture 19">
            <a:extLst>
              <a:ext uri="{FF2B5EF4-FFF2-40B4-BE49-F238E27FC236}">
                <a16:creationId xmlns:a16="http://schemas.microsoft.com/office/drawing/2014/main" id="{4D9CE7AC-4207-4CDF-3C7B-958121A45CEC}"/>
              </a:ext>
            </a:extLst>
          </p:cNvPr>
          <p:cNvPicPr>
            <a:picLocks noChangeAspect="1"/>
          </p:cNvPicPr>
          <p:nvPr/>
        </p:nvPicPr>
        <p:blipFill>
          <a:blip r:embed="rId3"/>
          <a:stretch>
            <a:fillRect/>
          </a:stretch>
        </p:blipFill>
        <p:spPr>
          <a:xfrm>
            <a:off x="5994681" y="4215592"/>
            <a:ext cx="3429297" cy="1810669"/>
          </a:xfrm>
          <a:prstGeom prst="rect">
            <a:avLst/>
          </a:prstGeom>
        </p:spPr>
      </p:pic>
      <p:pic>
        <p:nvPicPr>
          <p:cNvPr id="21" name="Picture 20">
            <a:extLst>
              <a:ext uri="{FF2B5EF4-FFF2-40B4-BE49-F238E27FC236}">
                <a16:creationId xmlns:a16="http://schemas.microsoft.com/office/drawing/2014/main" id="{D4FE5BD8-DA63-7062-978E-AF13B84587AC}"/>
              </a:ext>
            </a:extLst>
          </p:cNvPr>
          <p:cNvPicPr>
            <a:picLocks noChangeAspect="1"/>
          </p:cNvPicPr>
          <p:nvPr/>
        </p:nvPicPr>
        <p:blipFill>
          <a:blip r:embed="rId4"/>
          <a:stretch>
            <a:fillRect/>
          </a:stretch>
        </p:blipFill>
        <p:spPr>
          <a:xfrm>
            <a:off x="5994681" y="1987911"/>
            <a:ext cx="3429297" cy="1819814"/>
          </a:xfrm>
          <a:prstGeom prst="rect">
            <a:avLst/>
          </a:prstGeom>
        </p:spPr>
      </p:pic>
      <p:pic>
        <p:nvPicPr>
          <p:cNvPr id="22" name="Picture 21">
            <a:extLst>
              <a:ext uri="{FF2B5EF4-FFF2-40B4-BE49-F238E27FC236}">
                <a16:creationId xmlns:a16="http://schemas.microsoft.com/office/drawing/2014/main" id="{676EAD02-2940-8462-2D5A-86A89D3D5F2E}"/>
              </a:ext>
            </a:extLst>
          </p:cNvPr>
          <p:cNvPicPr>
            <a:picLocks noChangeAspect="1"/>
          </p:cNvPicPr>
          <p:nvPr/>
        </p:nvPicPr>
        <p:blipFill>
          <a:blip r:embed="rId5"/>
          <a:stretch>
            <a:fillRect/>
          </a:stretch>
        </p:blipFill>
        <p:spPr>
          <a:xfrm>
            <a:off x="2295763" y="4215592"/>
            <a:ext cx="3429297" cy="1819814"/>
          </a:xfrm>
          <a:prstGeom prst="rect">
            <a:avLst/>
          </a:prstGeom>
        </p:spPr>
      </p:pic>
      <p:sp>
        <p:nvSpPr>
          <p:cNvPr id="23" name="TextBox 22">
            <a:extLst>
              <a:ext uri="{FF2B5EF4-FFF2-40B4-BE49-F238E27FC236}">
                <a16:creationId xmlns:a16="http://schemas.microsoft.com/office/drawing/2014/main" id="{B30B1802-5B63-9FEE-BA3B-CE631F4FF674}"/>
              </a:ext>
            </a:extLst>
          </p:cNvPr>
          <p:cNvSpPr txBox="1"/>
          <p:nvPr/>
        </p:nvSpPr>
        <p:spPr>
          <a:xfrm>
            <a:off x="2318156" y="1387727"/>
            <a:ext cx="6894003" cy="523220"/>
          </a:xfrm>
          <a:prstGeom prst="rect">
            <a:avLst/>
          </a:prstGeom>
          <a:noFill/>
        </p:spPr>
        <p:txBody>
          <a:bodyPr wrap="none" rtlCol="0">
            <a:spAutoFit/>
          </a:bodyPr>
          <a:lstStyle/>
          <a:p>
            <a:r>
              <a:rPr lang="en-GB" sz="2800" b="1" dirty="0"/>
              <a:t>Main Components of the Common Provisions</a:t>
            </a:r>
          </a:p>
        </p:txBody>
      </p:sp>
      <p:sp>
        <p:nvSpPr>
          <p:cNvPr id="3" name="Arrow: Right 2">
            <a:extLst>
              <a:ext uri="{FF2B5EF4-FFF2-40B4-BE49-F238E27FC236}">
                <a16:creationId xmlns:a16="http://schemas.microsoft.com/office/drawing/2014/main" id="{71FB1487-F33E-66F4-A95E-5A31C6A1A183}"/>
              </a:ext>
            </a:extLst>
          </p:cNvPr>
          <p:cNvSpPr/>
          <p:nvPr/>
        </p:nvSpPr>
        <p:spPr>
          <a:xfrm>
            <a:off x="5572057" y="2757009"/>
            <a:ext cx="422707" cy="373712"/>
          </a:xfrm>
          <a:prstGeom prst="rightArrow">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Arrow: Right 3">
            <a:extLst>
              <a:ext uri="{FF2B5EF4-FFF2-40B4-BE49-F238E27FC236}">
                <a16:creationId xmlns:a16="http://schemas.microsoft.com/office/drawing/2014/main" id="{AC93158D-7128-E108-2045-9BCE0FFAB192}"/>
              </a:ext>
            </a:extLst>
          </p:cNvPr>
          <p:cNvSpPr/>
          <p:nvPr/>
        </p:nvSpPr>
        <p:spPr>
          <a:xfrm rot="5400000">
            <a:off x="7431605" y="3751014"/>
            <a:ext cx="555448" cy="373712"/>
          </a:xfrm>
          <a:prstGeom prst="rightArrow">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 name="Arrow: Right 4">
            <a:extLst>
              <a:ext uri="{FF2B5EF4-FFF2-40B4-BE49-F238E27FC236}">
                <a16:creationId xmlns:a16="http://schemas.microsoft.com/office/drawing/2014/main" id="{BE056E13-6EDA-91C5-BA2E-E585B60855B7}"/>
              </a:ext>
            </a:extLst>
          </p:cNvPr>
          <p:cNvSpPr/>
          <p:nvPr/>
        </p:nvSpPr>
        <p:spPr>
          <a:xfrm rot="10800000">
            <a:off x="5553803" y="4934070"/>
            <a:ext cx="422707" cy="373712"/>
          </a:xfrm>
          <a:prstGeom prst="rightArrow">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TextBox 5">
            <a:extLst>
              <a:ext uri="{FF2B5EF4-FFF2-40B4-BE49-F238E27FC236}">
                <a16:creationId xmlns:a16="http://schemas.microsoft.com/office/drawing/2014/main" id="{906DCA60-9838-3A9B-6541-29C65FF75D64}"/>
              </a:ext>
            </a:extLst>
          </p:cNvPr>
          <p:cNvSpPr txBox="1"/>
          <p:nvPr/>
        </p:nvSpPr>
        <p:spPr>
          <a:xfrm>
            <a:off x="2566381" y="2252761"/>
            <a:ext cx="556591" cy="400110"/>
          </a:xfrm>
          <a:prstGeom prst="rect">
            <a:avLst/>
          </a:prstGeom>
          <a:noFill/>
        </p:spPr>
        <p:txBody>
          <a:bodyPr wrap="square" rtlCol="0">
            <a:spAutoFit/>
          </a:bodyPr>
          <a:lstStyle/>
          <a:p>
            <a:r>
              <a:rPr lang="en-IE" sz="2000" b="1" dirty="0">
                <a:solidFill>
                  <a:schemeClr val="bg1"/>
                </a:solidFill>
              </a:rPr>
              <a:t>I</a:t>
            </a:r>
          </a:p>
        </p:txBody>
      </p:sp>
      <p:sp>
        <p:nvSpPr>
          <p:cNvPr id="7" name="TextBox 6">
            <a:extLst>
              <a:ext uri="{FF2B5EF4-FFF2-40B4-BE49-F238E27FC236}">
                <a16:creationId xmlns:a16="http://schemas.microsoft.com/office/drawing/2014/main" id="{6853D0A6-55B3-8B30-D2ED-439CE3B05057}"/>
              </a:ext>
            </a:extLst>
          </p:cNvPr>
          <p:cNvSpPr txBox="1"/>
          <p:nvPr/>
        </p:nvSpPr>
        <p:spPr>
          <a:xfrm>
            <a:off x="6273014" y="2252761"/>
            <a:ext cx="556591" cy="400110"/>
          </a:xfrm>
          <a:prstGeom prst="rect">
            <a:avLst/>
          </a:prstGeom>
          <a:noFill/>
        </p:spPr>
        <p:txBody>
          <a:bodyPr wrap="square" rtlCol="0">
            <a:spAutoFit/>
          </a:bodyPr>
          <a:lstStyle/>
          <a:p>
            <a:r>
              <a:rPr lang="en-IE" sz="2000" b="1" dirty="0">
                <a:solidFill>
                  <a:schemeClr val="bg1"/>
                </a:solidFill>
              </a:rPr>
              <a:t>II</a:t>
            </a:r>
          </a:p>
        </p:txBody>
      </p:sp>
      <p:sp>
        <p:nvSpPr>
          <p:cNvPr id="8" name="TextBox 7">
            <a:extLst>
              <a:ext uri="{FF2B5EF4-FFF2-40B4-BE49-F238E27FC236}">
                <a16:creationId xmlns:a16="http://schemas.microsoft.com/office/drawing/2014/main" id="{17CDB64E-8A0C-8FDD-5B0B-77E0BFDD92A0}"/>
              </a:ext>
            </a:extLst>
          </p:cNvPr>
          <p:cNvSpPr txBox="1"/>
          <p:nvPr/>
        </p:nvSpPr>
        <p:spPr>
          <a:xfrm>
            <a:off x="2566380" y="4465972"/>
            <a:ext cx="556591" cy="400110"/>
          </a:xfrm>
          <a:prstGeom prst="rect">
            <a:avLst/>
          </a:prstGeom>
          <a:noFill/>
        </p:spPr>
        <p:txBody>
          <a:bodyPr wrap="square" rtlCol="0">
            <a:spAutoFit/>
          </a:bodyPr>
          <a:lstStyle/>
          <a:p>
            <a:r>
              <a:rPr lang="en-IE" sz="2000" b="1" dirty="0">
                <a:solidFill>
                  <a:schemeClr val="bg1"/>
                </a:solidFill>
              </a:rPr>
              <a:t>IV</a:t>
            </a:r>
          </a:p>
        </p:txBody>
      </p:sp>
      <p:sp>
        <p:nvSpPr>
          <p:cNvPr id="9" name="TextBox 8">
            <a:extLst>
              <a:ext uri="{FF2B5EF4-FFF2-40B4-BE49-F238E27FC236}">
                <a16:creationId xmlns:a16="http://schemas.microsoft.com/office/drawing/2014/main" id="{232ECBDF-1416-522C-92D2-92742550FD7A}"/>
              </a:ext>
            </a:extLst>
          </p:cNvPr>
          <p:cNvSpPr txBox="1"/>
          <p:nvPr/>
        </p:nvSpPr>
        <p:spPr>
          <a:xfrm>
            <a:off x="6273014" y="4465972"/>
            <a:ext cx="556591" cy="400110"/>
          </a:xfrm>
          <a:prstGeom prst="rect">
            <a:avLst/>
          </a:prstGeom>
          <a:noFill/>
        </p:spPr>
        <p:txBody>
          <a:bodyPr wrap="square" rtlCol="0">
            <a:spAutoFit/>
          </a:bodyPr>
          <a:lstStyle/>
          <a:p>
            <a:r>
              <a:rPr lang="en-IE" sz="2000" b="1" dirty="0">
                <a:solidFill>
                  <a:schemeClr val="bg1"/>
                </a:solidFill>
              </a:rPr>
              <a:t>III</a:t>
            </a:r>
          </a:p>
        </p:txBody>
      </p:sp>
    </p:spTree>
    <p:extLst>
      <p:ext uri="{BB962C8B-B14F-4D97-AF65-F5344CB8AC3E}">
        <p14:creationId xmlns:p14="http://schemas.microsoft.com/office/powerpoint/2010/main" val="1734725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8D4B6-B52A-81D0-5A4D-A17116FFD5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890D3B-FA71-B0F9-DDAE-EC87D818B647}"/>
              </a:ext>
            </a:extLst>
          </p:cNvPr>
          <p:cNvSpPr>
            <a:spLocks noGrp="1"/>
          </p:cNvSpPr>
          <p:nvPr>
            <p:ph type="title"/>
          </p:nvPr>
        </p:nvSpPr>
        <p:spPr>
          <a:xfrm>
            <a:off x="1097280" y="237744"/>
            <a:ext cx="9276430" cy="914400"/>
          </a:xfrm>
        </p:spPr>
        <p:txBody>
          <a:bodyPr>
            <a:normAutofit/>
          </a:bodyPr>
          <a:lstStyle/>
          <a:p>
            <a:r>
              <a:rPr lang="en-GB" dirty="0"/>
              <a:t>Overview of common provisions </a:t>
            </a:r>
            <a:r>
              <a:rPr kumimoji="0" lang="en-GB" sz="2000" b="0" i="0" u="none" strike="noStrike" kern="1200" cap="none" spc="0" normalizeH="0" baseline="0" noProof="0" dirty="0">
                <a:ln>
                  <a:noFill/>
                </a:ln>
                <a:solidFill>
                  <a:srgbClr val="5B92E5"/>
                </a:solidFill>
                <a:effectLst/>
                <a:uLnTx/>
                <a:uFillTx/>
                <a:latin typeface="Roboto" panose="02000000000000000000" pitchFamily="2" charset="0"/>
                <a:ea typeface="Roboto" panose="02000000000000000000" pitchFamily="2" charset="0"/>
                <a:cs typeface="Roboto" panose="02000000000000000000" pitchFamily="2" charset="0"/>
              </a:rPr>
              <a:t>(ADS-13-</a:t>
            </a:r>
            <a:r>
              <a:rPr lang="en-GB" sz="2000" dirty="0"/>
              <a:t>03</a:t>
            </a:r>
            <a:r>
              <a:rPr kumimoji="0" lang="en-GB" sz="2000" b="0" i="0" u="none" strike="noStrike" kern="1200" cap="none" spc="0" normalizeH="0" baseline="0" noProof="0" dirty="0">
                <a:ln>
                  <a:noFill/>
                </a:ln>
                <a:solidFill>
                  <a:srgbClr val="5B92E5"/>
                </a:solidFill>
                <a:effectLst/>
                <a:uLnTx/>
                <a:uFillTx/>
                <a:latin typeface="Roboto" panose="02000000000000000000" pitchFamily="2" charset="0"/>
                <a:ea typeface="Roboto" panose="02000000000000000000" pitchFamily="2" charset="0"/>
                <a:cs typeface="Roboto" panose="02000000000000000000" pitchFamily="2" charset="0"/>
              </a:rPr>
              <a:t>)</a:t>
            </a:r>
            <a:endParaRPr lang="en-GB" dirty="0"/>
          </a:p>
        </p:txBody>
      </p:sp>
      <p:pic>
        <p:nvPicPr>
          <p:cNvPr id="19" name="Picture 18">
            <a:extLst>
              <a:ext uri="{FF2B5EF4-FFF2-40B4-BE49-F238E27FC236}">
                <a16:creationId xmlns:a16="http://schemas.microsoft.com/office/drawing/2014/main" id="{2E2F3EBD-DC43-CC10-5FBE-A0AAB4BD833D}"/>
              </a:ext>
            </a:extLst>
          </p:cNvPr>
          <p:cNvPicPr>
            <a:picLocks noChangeAspect="1"/>
          </p:cNvPicPr>
          <p:nvPr/>
        </p:nvPicPr>
        <p:blipFill>
          <a:blip r:embed="rId2"/>
          <a:stretch>
            <a:fillRect/>
          </a:stretch>
        </p:blipFill>
        <p:spPr>
          <a:xfrm>
            <a:off x="348348" y="1243774"/>
            <a:ext cx="2286198" cy="1207113"/>
          </a:xfrm>
          <a:prstGeom prst="rect">
            <a:avLst/>
          </a:prstGeom>
        </p:spPr>
      </p:pic>
      <p:pic>
        <p:nvPicPr>
          <p:cNvPr id="20" name="Picture 19">
            <a:extLst>
              <a:ext uri="{FF2B5EF4-FFF2-40B4-BE49-F238E27FC236}">
                <a16:creationId xmlns:a16="http://schemas.microsoft.com/office/drawing/2014/main" id="{5D21D86D-6F46-83AF-D7FF-C31266348198}"/>
              </a:ext>
            </a:extLst>
          </p:cNvPr>
          <p:cNvPicPr>
            <a:picLocks noChangeAspect="1"/>
          </p:cNvPicPr>
          <p:nvPr/>
        </p:nvPicPr>
        <p:blipFill>
          <a:blip r:embed="rId3"/>
          <a:stretch>
            <a:fillRect/>
          </a:stretch>
        </p:blipFill>
        <p:spPr>
          <a:xfrm>
            <a:off x="378871" y="4106934"/>
            <a:ext cx="2286198" cy="1207113"/>
          </a:xfrm>
          <a:prstGeom prst="rect">
            <a:avLst/>
          </a:prstGeom>
        </p:spPr>
      </p:pic>
      <p:pic>
        <p:nvPicPr>
          <p:cNvPr id="21" name="Picture 20">
            <a:extLst>
              <a:ext uri="{FF2B5EF4-FFF2-40B4-BE49-F238E27FC236}">
                <a16:creationId xmlns:a16="http://schemas.microsoft.com/office/drawing/2014/main" id="{9FB05A80-8FF4-7B25-2189-D535CD093740}"/>
              </a:ext>
            </a:extLst>
          </p:cNvPr>
          <p:cNvPicPr>
            <a:picLocks noChangeAspect="1"/>
          </p:cNvPicPr>
          <p:nvPr/>
        </p:nvPicPr>
        <p:blipFill>
          <a:blip r:embed="rId4"/>
          <a:stretch>
            <a:fillRect/>
          </a:stretch>
        </p:blipFill>
        <p:spPr>
          <a:xfrm>
            <a:off x="340035" y="2788688"/>
            <a:ext cx="2286198" cy="1213209"/>
          </a:xfrm>
          <a:prstGeom prst="rect">
            <a:avLst/>
          </a:prstGeom>
        </p:spPr>
      </p:pic>
      <p:pic>
        <p:nvPicPr>
          <p:cNvPr id="22" name="Picture 21">
            <a:extLst>
              <a:ext uri="{FF2B5EF4-FFF2-40B4-BE49-F238E27FC236}">
                <a16:creationId xmlns:a16="http://schemas.microsoft.com/office/drawing/2014/main" id="{96981C8B-1D16-F4CC-1FE6-7F658551BCA3}"/>
              </a:ext>
            </a:extLst>
          </p:cNvPr>
          <p:cNvPicPr>
            <a:picLocks noChangeAspect="1"/>
          </p:cNvPicPr>
          <p:nvPr/>
        </p:nvPicPr>
        <p:blipFill>
          <a:blip r:embed="rId5"/>
          <a:stretch>
            <a:fillRect/>
          </a:stretch>
        </p:blipFill>
        <p:spPr>
          <a:xfrm>
            <a:off x="378871" y="5449086"/>
            <a:ext cx="2286198" cy="1213209"/>
          </a:xfrm>
          <a:prstGeom prst="rect">
            <a:avLst/>
          </a:prstGeom>
        </p:spPr>
      </p:pic>
      <p:sp>
        <p:nvSpPr>
          <p:cNvPr id="3" name="TextBox 2">
            <a:extLst>
              <a:ext uri="{FF2B5EF4-FFF2-40B4-BE49-F238E27FC236}">
                <a16:creationId xmlns:a16="http://schemas.microsoft.com/office/drawing/2014/main" id="{A8F97DEA-DE79-9E15-6E20-617AF194A108}"/>
              </a:ext>
            </a:extLst>
          </p:cNvPr>
          <p:cNvSpPr txBox="1"/>
          <p:nvPr/>
        </p:nvSpPr>
        <p:spPr>
          <a:xfrm>
            <a:off x="2773035" y="1090658"/>
            <a:ext cx="9418965" cy="1754326"/>
          </a:xfrm>
          <a:prstGeom prst="rect">
            <a:avLst/>
          </a:prstGeom>
          <a:noFill/>
        </p:spPr>
        <p:txBody>
          <a:bodyPr wrap="square" rtlCol="0">
            <a:spAutoFit/>
          </a:bodyPr>
          <a:lstStyle/>
          <a:p>
            <a:r>
              <a:rPr lang="en-GB" dirty="0">
                <a:solidFill>
                  <a:srgbClr val="00B894"/>
                </a:solidFill>
              </a:rPr>
              <a:t>High-level requirements applied depending on ADS use case:</a:t>
            </a:r>
          </a:p>
          <a:p>
            <a:pPr marL="285750" indent="-285750">
              <a:buFont typeface="Arial" panose="020B0604020202020204" pitchFamily="34" charset="0"/>
              <a:buChar char="•"/>
            </a:pPr>
            <a:r>
              <a:rPr lang="en-GB" dirty="0">
                <a:solidFill>
                  <a:srgbClr val="00B894"/>
                </a:solidFill>
              </a:rPr>
              <a:t>Free from unreasonable risk (functional safety and ‘safety of the intended functionality’)</a:t>
            </a:r>
          </a:p>
          <a:p>
            <a:pPr marL="285750" indent="-285750">
              <a:buFont typeface="Arial" panose="020B0604020202020204" pitchFamily="34" charset="0"/>
              <a:buChar char="•"/>
            </a:pPr>
            <a:r>
              <a:rPr lang="en-GB" dirty="0">
                <a:solidFill>
                  <a:srgbClr val="00B894"/>
                </a:solidFill>
              </a:rPr>
              <a:t>DDT performance across nominal, critical, and failure traffic situations</a:t>
            </a:r>
          </a:p>
          <a:p>
            <a:pPr marL="285750" indent="-285750">
              <a:buFont typeface="Arial" panose="020B0604020202020204" pitchFamily="34" charset="0"/>
              <a:buChar char="•"/>
            </a:pPr>
            <a:r>
              <a:rPr lang="en-GB" dirty="0">
                <a:solidFill>
                  <a:srgbClr val="00B894"/>
                </a:solidFill>
              </a:rPr>
              <a:t>Safety of Interactions between ADS and ADS users</a:t>
            </a:r>
          </a:p>
          <a:p>
            <a:pPr marL="285750" indent="-285750">
              <a:buFont typeface="Arial" panose="020B0604020202020204" pitchFamily="34" charset="0"/>
              <a:buChar char="•"/>
            </a:pPr>
            <a:r>
              <a:rPr lang="en-GB" dirty="0">
                <a:solidFill>
                  <a:srgbClr val="00B894"/>
                </a:solidFill>
              </a:rPr>
              <a:t>Other safety requirements (cyber security, software updates, DSSAD, facilitating periodic technical inspection, managing signals from other systems)</a:t>
            </a:r>
          </a:p>
        </p:txBody>
      </p:sp>
      <p:sp>
        <p:nvSpPr>
          <p:cNvPr id="5" name="TextBox 4">
            <a:extLst>
              <a:ext uri="{FF2B5EF4-FFF2-40B4-BE49-F238E27FC236}">
                <a16:creationId xmlns:a16="http://schemas.microsoft.com/office/drawing/2014/main" id="{D4C79088-83A3-E553-6AD6-AA94F0577192}"/>
              </a:ext>
            </a:extLst>
          </p:cNvPr>
          <p:cNvSpPr txBox="1"/>
          <p:nvPr/>
        </p:nvSpPr>
        <p:spPr>
          <a:xfrm>
            <a:off x="2798072" y="2752909"/>
            <a:ext cx="3776611" cy="1200329"/>
          </a:xfrm>
          <a:prstGeom prst="rect">
            <a:avLst/>
          </a:prstGeom>
          <a:noFill/>
        </p:spPr>
        <p:txBody>
          <a:bodyPr wrap="none" rtlCol="0">
            <a:spAutoFit/>
          </a:bodyPr>
          <a:lstStyle/>
          <a:p>
            <a:r>
              <a:rPr lang="en-GB" dirty="0">
                <a:solidFill>
                  <a:srgbClr val="0984E3"/>
                </a:solidFill>
              </a:rPr>
              <a:t>Requirements on the manufacturer:</a:t>
            </a:r>
          </a:p>
          <a:p>
            <a:pPr marL="285750" indent="-285750">
              <a:buFont typeface="Arial" panose="020B0604020202020204" pitchFamily="34" charset="0"/>
              <a:buChar char="•"/>
            </a:pPr>
            <a:r>
              <a:rPr lang="en-GB" dirty="0">
                <a:solidFill>
                  <a:srgbClr val="0984E3"/>
                </a:solidFill>
              </a:rPr>
              <a:t>Safety Management System</a:t>
            </a:r>
          </a:p>
          <a:p>
            <a:pPr marL="285750" indent="-285750">
              <a:buFont typeface="Arial" panose="020B0604020202020204" pitchFamily="34" charset="0"/>
              <a:buChar char="•"/>
            </a:pPr>
            <a:r>
              <a:rPr lang="en-GB" dirty="0">
                <a:solidFill>
                  <a:srgbClr val="0984E3"/>
                </a:solidFill>
              </a:rPr>
              <a:t>Testing Environments</a:t>
            </a:r>
          </a:p>
          <a:p>
            <a:pPr marL="285750" indent="-285750">
              <a:buFont typeface="Arial" panose="020B0604020202020204" pitchFamily="34" charset="0"/>
              <a:buChar char="•"/>
            </a:pPr>
            <a:r>
              <a:rPr lang="en-GB" dirty="0">
                <a:solidFill>
                  <a:srgbClr val="0984E3"/>
                </a:solidFill>
              </a:rPr>
              <a:t>Safety Case</a:t>
            </a:r>
          </a:p>
        </p:txBody>
      </p:sp>
      <p:sp>
        <p:nvSpPr>
          <p:cNvPr id="6" name="TextBox 5">
            <a:extLst>
              <a:ext uri="{FF2B5EF4-FFF2-40B4-BE49-F238E27FC236}">
                <a16:creationId xmlns:a16="http://schemas.microsoft.com/office/drawing/2014/main" id="{AC87AAA0-7E7E-3E26-64E6-CAEC38A2F0CA}"/>
              </a:ext>
            </a:extLst>
          </p:cNvPr>
          <p:cNvSpPr txBox="1"/>
          <p:nvPr/>
        </p:nvSpPr>
        <p:spPr>
          <a:xfrm>
            <a:off x="2798072" y="4032622"/>
            <a:ext cx="6470426" cy="1200329"/>
          </a:xfrm>
          <a:prstGeom prst="rect">
            <a:avLst/>
          </a:prstGeom>
          <a:noFill/>
        </p:spPr>
        <p:txBody>
          <a:bodyPr wrap="none" rtlCol="0">
            <a:spAutoFit/>
          </a:bodyPr>
          <a:lstStyle/>
          <a:p>
            <a:r>
              <a:rPr lang="en-GB" dirty="0">
                <a:solidFill>
                  <a:srgbClr val="E17055"/>
                </a:solidFill>
              </a:rPr>
              <a:t>Assessment of manufacturer’s validation against requirements:</a:t>
            </a:r>
          </a:p>
          <a:p>
            <a:pPr marL="285750" indent="-285750">
              <a:buFont typeface="Arial" panose="020B0604020202020204" pitchFamily="34" charset="0"/>
              <a:buChar char="•"/>
            </a:pPr>
            <a:r>
              <a:rPr lang="en-GB" dirty="0">
                <a:solidFill>
                  <a:srgbClr val="E17055"/>
                </a:solidFill>
              </a:rPr>
              <a:t>Safety Management System Audit</a:t>
            </a:r>
          </a:p>
          <a:p>
            <a:pPr marL="285750" indent="-285750">
              <a:buFont typeface="Arial" panose="020B0604020202020204" pitchFamily="34" charset="0"/>
              <a:buChar char="•"/>
            </a:pPr>
            <a:r>
              <a:rPr lang="en-GB" dirty="0">
                <a:solidFill>
                  <a:srgbClr val="E17055"/>
                </a:solidFill>
              </a:rPr>
              <a:t>Testing Credibility Assessment</a:t>
            </a:r>
          </a:p>
          <a:p>
            <a:pPr marL="285750" indent="-285750">
              <a:buFont typeface="Arial" panose="020B0604020202020204" pitchFamily="34" charset="0"/>
              <a:buChar char="•"/>
            </a:pPr>
            <a:r>
              <a:rPr lang="en-GB" dirty="0">
                <a:solidFill>
                  <a:srgbClr val="E17055"/>
                </a:solidFill>
              </a:rPr>
              <a:t>Safety Case Assessment (including confirmatory testing)</a:t>
            </a:r>
          </a:p>
        </p:txBody>
      </p:sp>
      <p:sp>
        <p:nvSpPr>
          <p:cNvPr id="7" name="TextBox 6">
            <a:extLst>
              <a:ext uri="{FF2B5EF4-FFF2-40B4-BE49-F238E27FC236}">
                <a16:creationId xmlns:a16="http://schemas.microsoft.com/office/drawing/2014/main" id="{FBD460EF-4036-967D-A6E9-BEC110106E42}"/>
              </a:ext>
            </a:extLst>
          </p:cNvPr>
          <p:cNvSpPr txBox="1"/>
          <p:nvPr/>
        </p:nvSpPr>
        <p:spPr>
          <a:xfrm>
            <a:off x="2773035" y="5356615"/>
            <a:ext cx="9436238" cy="1200329"/>
          </a:xfrm>
          <a:prstGeom prst="rect">
            <a:avLst/>
          </a:prstGeom>
          <a:noFill/>
        </p:spPr>
        <p:txBody>
          <a:bodyPr wrap="none" rtlCol="0">
            <a:spAutoFit/>
          </a:bodyPr>
          <a:lstStyle/>
          <a:p>
            <a:r>
              <a:rPr lang="en-GB" dirty="0">
                <a:solidFill>
                  <a:srgbClr val="6C5CE7"/>
                </a:solidFill>
              </a:rPr>
              <a:t>Assess manufacturer capabilities based on in-service monitoring and reporting requirements:</a:t>
            </a:r>
          </a:p>
          <a:p>
            <a:pPr marL="285750" indent="-285750">
              <a:buFont typeface="Arial" panose="020B0604020202020204" pitchFamily="34" charset="0"/>
              <a:buChar char="•"/>
            </a:pPr>
            <a:r>
              <a:rPr lang="en-GB" dirty="0">
                <a:solidFill>
                  <a:srgbClr val="6C5CE7"/>
                </a:solidFill>
              </a:rPr>
              <a:t>Safety monitoring</a:t>
            </a:r>
          </a:p>
          <a:p>
            <a:pPr marL="285750" indent="-285750">
              <a:buFont typeface="Arial" panose="020B0604020202020204" pitchFamily="34" charset="0"/>
              <a:buChar char="•"/>
            </a:pPr>
            <a:r>
              <a:rPr lang="en-GB" dirty="0">
                <a:solidFill>
                  <a:srgbClr val="6C5CE7"/>
                </a:solidFill>
              </a:rPr>
              <a:t>Remedial actions if needed</a:t>
            </a:r>
          </a:p>
          <a:p>
            <a:pPr marL="285750" indent="-285750">
              <a:buFont typeface="Arial" panose="020B0604020202020204" pitchFamily="34" charset="0"/>
              <a:buChar char="•"/>
            </a:pPr>
            <a:r>
              <a:rPr lang="en-GB" dirty="0">
                <a:solidFill>
                  <a:srgbClr val="6C5CE7"/>
                </a:solidFill>
              </a:rPr>
              <a:t>Short-term and periodic performance reporting</a:t>
            </a:r>
          </a:p>
        </p:txBody>
      </p:sp>
      <p:sp>
        <p:nvSpPr>
          <p:cNvPr id="4" name="Arrow: Curved Right 3">
            <a:extLst>
              <a:ext uri="{FF2B5EF4-FFF2-40B4-BE49-F238E27FC236}">
                <a16:creationId xmlns:a16="http://schemas.microsoft.com/office/drawing/2014/main" id="{6026929F-786C-843C-9C3C-733AC58EC698}"/>
              </a:ext>
            </a:extLst>
          </p:cNvPr>
          <p:cNvSpPr/>
          <p:nvPr/>
        </p:nvSpPr>
        <p:spPr>
          <a:xfrm>
            <a:off x="49877" y="2271092"/>
            <a:ext cx="290158" cy="452561"/>
          </a:xfrm>
          <a:prstGeom prst="curvedRightArrow">
            <a:avLst>
              <a:gd name="adj1" fmla="val 25000"/>
              <a:gd name="adj2" fmla="val 50000"/>
              <a:gd name="adj3" fmla="val 41442"/>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tx1"/>
              </a:solidFill>
            </a:endParaRPr>
          </a:p>
        </p:txBody>
      </p:sp>
      <p:sp>
        <p:nvSpPr>
          <p:cNvPr id="10" name="Arrow: Curved Right 9">
            <a:extLst>
              <a:ext uri="{FF2B5EF4-FFF2-40B4-BE49-F238E27FC236}">
                <a16:creationId xmlns:a16="http://schemas.microsoft.com/office/drawing/2014/main" id="{8B4A6A28-E0A2-D950-A1C0-EFBBFC125D29}"/>
              </a:ext>
            </a:extLst>
          </p:cNvPr>
          <p:cNvSpPr/>
          <p:nvPr/>
        </p:nvSpPr>
        <p:spPr>
          <a:xfrm>
            <a:off x="49877" y="3891270"/>
            <a:ext cx="290158" cy="452561"/>
          </a:xfrm>
          <a:prstGeom prst="curvedRightArrow">
            <a:avLst>
              <a:gd name="adj1" fmla="val 25000"/>
              <a:gd name="adj2" fmla="val 50000"/>
              <a:gd name="adj3" fmla="val 41442"/>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tx1"/>
              </a:solidFill>
            </a:endParaRPr>
          </a:p>
        </p:txBody>
      </p:sp>
      <p:sp>
        <p:nvSpPr>
          <p:cNvPr id="11" name="Arrow: Curved Right 10">
            <a:extLst>
              <a:ext uri="{FF2B5EF4-FFF2-40B4-BE49-F238E27FC236}">
                <a16:creationId xmlns:a16="http://schemas.microsoft.com/office/drawing/2014/main" id="{C4E27FE0-A2E1-EB69-039C-A8E43012A0F0}"/>
              </a:ext>
            </a:extLst>
          </p:cNvPr>
          <p:cNvSpPr/>
          <p:nvPr/>
        </p:nvSpPr>
        <p:spPr>
          <a:xfrm>
            <a:off x="49877" y="5269469"/>
            <a:ext cx="290158" cy="452561"/>
          </a:xfrm>
          <a:prstGeom prst="curvedRightArrow">
            <a:avLst>
              <a:gd name="adj1" fmla="val 25000"/>
              <a:gd name="adj2" fmla="val 50000"/>
              <a:gd name="adj3" fmla="val 41442"/>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tx1"/>
              </a:solidFill>
            </a:endParaRPr>
          </a:p>
        </p:txBody>
      </p:sp>
      <p:sp>
        <p:nvSpPr>
          <p:cNvPr id="12" name="TextBox 11">
            <a:extLst>
              <a:ext uri="{FF2B5EF4-FFF2-40B4-BE49-F238E27FC236}">
                <a16:creationId xmlns:a16="http://schemas.microsoft.com/office/drawing/2014/main" id="{C1AF6869-01E3-7624-52E2-9DD1BA3A6A00}"/>
              </a:ext>
            </a:extLst>
          </p:cNvPr>
          <p:cNvSpPr txBox="1"/>
          <p:nvPr/>
        </p:nvSpPr>
        <p:spPr>
          <a:xfrm>
            <a:off x="495150" y="1350708"/>
            <a:ext cx="556591" cy="400110"/>
          </a:xfrm>
          <a:prstGeom prst="rect">
            <a:avLst/>
          </a:prstGeom>
          <a:noFill/>
        </p:spPr>
        <p:txBody>
          <a:bodyPr wrap="square" rtlCol="0">
            <a:spAutoFit/>
          </a:bodyPr>
          <a:lstStyle/>
          <a:p>
            <a:r>
              <a:rPr lang="en-IE" sz="2000" b="1" dirty="0">
                <a:solidFill>
                  <a:schemeClr val="bg1"/>
                </a:solidFill>
              </a:rPr>
              <a:t>I</a:t>
            </a:r>
          </a:p>
        </p:txBody>
      </p:sp>
      <p:sp>
        <p:nvSpPr>
          <p:cNvPr id="13" name="TextBox 12">
            <a:extLst>
              <a:ext uri="{FF2B5EF4-FFF2-40B4-BE49-F238E27FC236}">
                <a16:creationId xmlns:a16="http://schemas.microsoft.com/office/drawing/2014/main" id="{F1C8E1A8-FA50-F9D8-1242-F04B25B9B6BA}"/>
              </a:ext>
            </a:extLst>
          </p:cNvPr>
          <p:cNvSpPr txBox="1"/>
          <p:nvPr/>
        </p:nvSpPr>
        <p:spPr>
          <a:xfrm>
            <a:off x="495149" y="2858910"/>
            <a:ext cx="556591" cy="400110"/>
          </a:xfrm>
          <a:prstGeom prst="rect">
            <a:avLst/>
          </a:prstGeom>
          <a:noFill/>
        </p:spPr>
        <p:txBody>
          <a:bodyPr wrap="square" rtlCol="0">
            <a:spAutoFit/>
          </a:bodyPr>
          <a:lstStyle/>
          <a:p>
            <a:r>
              <a:rPr lang="en-IE" sz="2000" b="1" dirty="0">
                <a:solidFill>
                  <a:schemeClr val="bg1"/>
                </a:solidFill>
              </a:rPr>
              <a:t>II</a:t>
            </a:r>
          </a:p>
        </p:txBody>
      </p:sp>
      <p:sp>
        <p:nvSpPr>
          <p:cNvPr id="14" name="TextBox 13">
            <a:extLst>
              <a:ext uri="{FF2B5EF4-FFF2-40B4-BE49-F238E27FC236}">
                <a16:creationId xmlns:a16="http://schemas.microsoft.com/office/drawing/2014/main" id="{9B2EA9BB-7CF6-373E-F8F2-983F3E1B3076}"/>
              </a:ext>
            </a:extLst>
          </p:cNvPr>
          <p:cNvSpPr txBox="1"/>
          <p:nvPr/>
        </p:nvSpPr>
        <p:spPr>
          <a:xfrm>
            <a:off x="495148" y="4220571"/>
            <a:ext cx="556591" cy="400110"/>
          </a:xfrm>
          <a:prstGeom prst="rect">
            <a:avLst/>
          </a:prstGeom>
          <a:noFill/>
        </p:spPr>
        <p:txBody>
          <a:bodyPr wrap="square" rtlCol="0">
            <a:spAutoFit/>
          </a:bodyPr>
          <a:lstStyle/>
          <a:p>
            <a:r>
              <a:rPr lang="en-IE" sz="2000" b="1" dirty="0">
                <a:solidFill>
                  <a:schemeClr val="bg1"/>
                </a:solidFill>
              </a:rPr>
              <a:t>III</a:t>
            </a:r>
          </a:p>
        </p:txBody>
      </p:sp>
      <p:sp>
        <p:nvSpPr>
          <p:cNvPr id="15" name="TextBox 14">
            <a:extLst>
              <a:ext uri="{FF2B5EF4-FFF2-40B4-BE49-F238E27FC236}">
                <a16:creationId xmlns:a16="http://schemas.microsoft.com/office/drawing/2014/main" id="{2B1F79CC-9AEB-A6BF-7F67-3CD3BEA7C143}"/>
              </a:ext>
            </a:extLst>
          </p:cNvPr>
          <p:cNvSpPr txBox="1"/>
          <p:nvPr/>
        </p:nvSpPr>
        <p:spPr>
          <a:xfrm>
            <a:off x="495147" y="5556670"/>
            <a:ext cx="556591" cy="400110"/>
          </a:xfrm>
          <a:prstGeom prst="rect">
            <a:avLst/>
          </a:prstGeom>
          <a:noFill/>
        </p:spPr>
        <p:txBody>
          <a:bodyPr wrap="square" rtlCol="0">
            <a:spAutoFit/>
          </a:bodyPr>
          <a:lstStyle/>
          <a:p>
            <a:r>
              <a:rPr lang="en-IE" sz="2000" b="1" dirty="0">
                <a:solidFill>
                  <a:schemeClr val="bg1"/>
                </a:solidFill>
              </a:rPr>
              <a:t>IV</a:t>
            </a:r>
          </a:p>
        </p:txBody>
      </p:sp>
    </p:spTree>
    <p:extLst>
      <p:ext uri="{BB962C8B-B14F-4D97-AF65-F5344CB8AC3E}">
        <p14:creationId xmlns:p14="http://schemas.microsoft.com/office/powerpoint/2010/main" val="31628689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9BA87-AD81-EE21-59A9-F6F78283D44B}"/>
              </a:ext>
            </a:extLst>
          </p:cNvPr>
          <p:cNvSpPr>
            <a:spLocks noGrp="1"/>
          </p:cNvSpPr>
          <p:nvPr>
            <p:ph type="title"/>
          </p:nvPr>
        </p:nvSpPr>
        <p:spPr/>
        <p:txBody>
          <a:bodyPr/>
          <a:lstStyle/>
          <a:p>
            <a:r>
              <a:rPr lang="en-GB" dirty="0"/>
              <a:t>II. Manufacturer requirements</a:t>
            </a:r>
          </a:p>
        </p:txBody>
      </p:sp>
      <p:grpSp>
        <p:nvGrpSpPr>
          <p:cNvPr id="11" name="Group 10">
            <a:extLst>
              <a:ext uri="{FF2B5EF4-FFF2-40B4-BE49-F238E27FC236}">
                <a16:creationId xmlns:a16="http://schemas.microsoft.com/office/drawing/2014/main" id="{1BE2D19D-C4D0-013F-7CA4-D30FC2989881}"/>
              </a:ext>
            </a:extLst>
          </p:cNvPr>
          <p:cNvGrpSpPr/>
          <p:nvPr/>
        </p:nvGrpSpPr>
        <p:grpSpPr>
          <a:xfrm>
            <a:off x="182880" y="1508197"/>
            <a:ext cx="11704320" cy="1014070"/>
            <a:chOff x="132299" y="1438605"/>
            <a:chExt cx="11937781" cy="1058105"/>
          </a:xfrm>
        </p:grpSpPr>
        <p:sp>
          <p:nvSpPr>
            <p:cNvPr id="6" name="TextBox 5">
              <a:extLst>
                <a:ext uri="{FF2B5EF4-FFF2-40B4-BE49-F238E27FC236}">
                  <a16:creationId xmlns:a16="http://schemas.microsoft.com/office/drawing/2014/main" id="{CC7DF9C8-8F5A-4B59-27AE-07E58851C724}"/>
                </a:ext>
              </a:extLst>
            </p:cNvPr>
            <p:cNvSpPr txBox="1"/>
            <p:nvPr/>
          </p:nvSpPr>
          <p:spPr>
            <a:xfrm>
              <a:off x="5486758" y="1440272"/>
              <a:ext cx="6548156" cy="995538"/>
            </a:xfrm>
            <a:prstGeom prst="rect">
              <a:avLst/>
            </a:prstGeom>
            <a:noFill/>
          </p:spPr>
          <p:txBody>
            <a:bodyPr wrap="square" rtlCol="0">
              <a:spAutoFit/>
            </a:bodyPr>
            <a:lstStyle/>
            <a:p>
              <a:r>
                <a:rPr lang="en-GB" sz="1400" dirty="0"/>
                <a:t>A Safety Management System (SMS) is a systematic approach to managing safety. </a:t>
              </a:r>
            </a:p>
            <a:p>
              <a:pPr marL="742950" lvl="1" indent="-285750">
                <a:buFont typeface="Arial" panose="020B0604020202020204" pitchFamily="34" charset="0"/>
                <a:buChar char="•"/>
              </a:pPr>
              <a:r>
                <a:rPr lang="en-GB" sz="1400" dirty="0"/>
                <a:t>Organisational safety policies, principles and culture</a:t>
              </a:r>
            </a:p>
            <a:p>
              <a:pPr marL="742950" lvl="1" indent="-285750">
                <a:buFont typeface="Arial" panose="020B0604020202020204" pitchFamily="34" charset="0"/>
                <a:buChar char="•"/>
              </a:pPr>
              <a:r>
                <a:rPr lang="en-GB" sz="1400" dirty="0"/>
                <a:t>Processes for risk management and ADS design and development</a:t>
              </a:r>
            </a:p>
            <a:p>
              <a:pPr marL="742950" lvl="1" indent="-285750">
                <a:buFont typeface="Arial" panose="020B0604020202020204" pitchFamily="34" charset="0"/>
                <a:buChar char="•"/>
              </a:pPr>
              <a:r>
                <a:rPr lang="en-GB" sz="1400" dirty="0"/>
                <a:t>Personnel competencies</a:t>
              </a:r>
            </a:p>
          </p:txBody>
        </p:sp>
        <p:sp>
          <p:nvSpPr>
            <p:cNvPr id="4" name="TextBox 3">
              <a:extLst>
                <a:ext uri="{FF2B5EF4-FFF2-40B4-BE49-F238E27FC236}">
                  <a16:creationId xmlns:a16="http://schemas.microsoft.com/office/drawing/2014/main" id="{CD3EE387-6892-4A82-1B3A-0274CB797938}"/>
                </a:ext>
              </a:extLst>
            </p:cNvPr>
            <p:cNvSpPr txBox="1"/>
            <p:nvPr/>
          </p:nvSpPr>
          <p:spPr>
            <a:xfrm>
              <a:off x="873036" y="1602745"/>
              <a:ext cx="4563141" cy="610168"/>
            </a:xfrm>
            <a:prstGeom prst="rect">
              <a:avLst/>
            </a:prstGeom>
            <a:noFill/>
          </p:spPr>
          <p:txBody>
            <a:bodyPr wrap="square" rtlCol="0">
              <a:spAutoFit/>
            </a:bodyPr>
            <a:lstStyle/>
            <a:p>
              <a:r>
                <a:rPr lang="en-GB" sz="1600" b="1" dirty="0"/>
                <a:t>Minimum requirements for the manufacturer’s safety management system</a:t>
              </a:r>
            </a:p>
          </p:txBody>
        </p:sp>
        <p:pic>
          <p:nvPicPr>
            <p:cNvPr id="12" name="Graphic 11" descr="Workflow outline">
              <a:extLst>
                <a:ext uri="{FF2B5EF4-FFF2-40B4-BE49-F238E27FC236}">
                  <a16:creationId xmlns:a16="http://schemas.microsoft.com/office/drawing/2014/main" id="{B7D1D2D8-F637-5BDB-E5C3-B93B0BBFCE5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2299" y="1515369"/>
              <a:ext cx="790810" cy="790810"/>
            </a:xfrm>
            <a:prstGeom prst="rect">
              <a:avLst/>
            </a:prstGeom>
          </p:spPr>
        </p:pic>
        <p:sp>
          <p:nvSpPr>
            <p:cNvPr id="42" name="Rectangle: Rounded Corners 41">
              <a:extLst>
                <a:ext uri="{FF2B5EF4-FFF2-40B4-BE49-F238E27FC236}">
                  <a16:creationId xmlns:a16="http://schemas.microsoft.com/office/drawing/2014/main" id="{6888B703-8E86-70AF-E404-8284BACD21CA}"/>
                </a:ext>
              </a:extLst>
            </p:cNvPr>
            <p:cNvSpPr/>
            <p:nvPr/>
          </p:nvSpPr>
          <p:spPr>
            <a:xfrm>
              <a:off x="182880" y="1438605"/>
              <a:ext cx="11887200" cy="1058105"/>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3" name="Group 12">
            <a:extLst>
              <a:ext uri="{FF2B5EF4-FFF2-40B4-BE49-F238E27FC236}">
                <a16:creationId xmlns:a16="http://schemas.microsoft.com/office/drawing/2014/main" id="{5E7E6400-DE02-2FFD-58A8-E18535EC8166}"/>
              </a:ext>
            </a:extLst>
          </p:cNvPr>
          <p:cNvGrpSpPr/>
          <p:nvPr/>
        </p:nvGrpSpPr>
        <p:grpSpPr>
          <a:xfrm>
            <a:off x="182880" y="2788636"/>
            <a:ext cx="11704320" cy="914400"/>
            <a:chOff x="90193" y="3712940"/>
            <a:chExt cx="11986822" cy="914400"/>
          </a:xfrm>
        </p:grpSpPr>
        <p:grpSp>
          <p:nvGrpSpPr>
            <p:cNvPr id="39" name="Group 38">
              <a:extLst>
                <a:ext uri="{FF2B5EF4-FFF2-40B4-BE49-F238E27FC236}">
                  <a16:creationId xmlns:a16="http://schemas.microsoft.com/office/drawing/2014/main" id="{3C080D24-2972-365D-4166-554F5F369B77}"/>
                </a:ext>
              </a:extLst>
            </p:cNvPr>
            <p:cNvGrpSpPr/>
            <p:nvPr/>
          </p:nvGrpSpPr>
          <p:grpSpPr>
            <a:xfrm>
              <a:off x="102370" y="3806335"/>
              <a:ext cx="5196383" cy="727610"/>
              <a:chOff x="102370" y="3916792"/>
              <a:chExt cx="5196383" cy="727610"/>
            </a:xfrm>
          </p:grpSpPr>
          <p:pic>
            <p:nvPicPr>
              <p:cNvPr id="37" name="Graphic 36" descr="Remote learning math outline">
                <a:extLst>
                  <a:ext uri="{FF2B5EF4-FFF2-40B4-BE49-F238E27FC236}">
                    <a16:creationId xmlns:a16="http://schemas.microsoft.com/office/drawing/2014/main" id="{BE9D0A8C-7233-0424-57A1-7AE13FE08B9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2370" y="3916792"/>
                <a:ext cx="727610" cy="727610"/>
              </a:xfrm>
              <a:prstGeom prst="rect">
                <a:avLst/>
              </a:prstGeom>
            </p:spPr>
          </p:pic>
          <p:sp>
            <p:nvSpPr>
              <p:cNvPr id="38" name="TextBox 37">
                <a:extLst>
                  <a:ext uri="{FF2B5EF4-FFF2-40B4-BE49-F238E27FC236}">
                    <a16:creationId xmlns:a16="http://schemas.microsoft.com/office/drawing/2014/main" id="{E6D84D84-F619-41F4-392F-32ADAC6FE67E}"/>
                  </a:ext>
                </a:extLst>
              </p:cNvPr>
              <p:cNvSpPr txBox="1"/>
              <p:nvPr/>
            </p:nvSpPr>
            <p:spPr>
              <a:xfrm>
                <a:off x="944467" y="3980003"/>
                <a:ext cx="4354286" cy="584775"/>
              </a:xfrm>
              <a:prstGeom prst="rect">
                <a:avLst/>
              </a:prstGeom>
              <a:noFill/>
            </p:spPr>
            <p:txBody>
              <a:bodyPr wrap="square" rtlCol="0">
                <a:spAutoFit/>
              </a:bodyPr>
              <a:lstStyle/>
              <a:p>
                <a:r>
                  <a:rPr lang="en-GB" sz="1600" b="1" dirty="0"/>
                  <a:t>Minimum requirements for credible testing environments </a:t>
                </a:r>
              </a:p>
            </p:txBody>
          </p:sp>
        </p:grpSp>
        <p:sp>
          <p:nvSpPr>
            <p:cNvPr id="40" name="TextBox 39">
              <a:extLst>
                <a:ext uri="{FF2B5EF4-FFF2-40B4-BE49-F238E27FC236}">
                  <a16:creationId xmlns:a16="http://schemas.microsoft.com/office/drawing/2014/main" id="{0471D28A-00E6-CE8F-CFF6-47D24C673896}"/>
                </a:ext>
              </a:extLst>
            </p:cNvPr>
            <p:cNvSpPr txBox="1"/>
            <p:nvPr/>
          </p:nvSpPr>
          <p:spPr>
            <a:xfrm>
              <a:off x="5556513" y="3908530"/>
              <a:ext cx="6520502" cy="523220"/>
            </a:xfrm>
            <a:prstGeom prst="rect">
              <a:avLst/>
            </a:prstGeom>
            <a:noFill/>
          </p:spPr>
          <p:txBody>
            <a:bodyPr wrap="square" rtlCol="0">
              <a:spAutoFit/>
            </a:bodyPr>
            <a:lstStyle/>
            <a:p>
              <a:r>
                <a:rPr lang="en-GB" sz="1400" dirty="0"/>
                <a:t>Ensure that the physical test environments and toolchains (e.g. virtual testing toolchains) are appropriate for their use.</a:t>
              </a:r>
            </a:p>
          </p:txBody>
        </p:sp>
        <p:sp>
          <p:nvSpPr>
            <p:cNvPr id="46" name="Rectangle: Rounded Corners 45">
              <a:extLst>
                <a:ext uri="{FF2B5EF4-FFF2-40B4-BE49-F238E27FC236}">
                  <a16:creationId xmlns:a16="http://schemas.microsoft.com/office/drawing/2014/main" id="{F96263C3-8962-1233-09CE-56956D014E5F}"/>
                </a:ext>
              </a:extLst>
            </p:cNvPr>
            <p:cNvSpPr/>
            <p:nvPr/>
          </p:nvSpPr>
          <p:spPr>
            <a:xfrm>
              <a:off x="90193" y="3712940"/>
              <a:ext cx="11887200" cy="91440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5" name="Group 14">
            <a:extLst>
              <a:ext uri="{FF2B5EF4-FFF2-40B4-BE49-F238E27FC236}">
                <a16:creationId xmlns:a16="http://schemas.microsoft.com/office/drawing/2014/main" id="{54EC5486-0FFE-FCB6-1E6C-8D04509C0C0C}"/>
              </a:ext>
            </a:extLst>
          </p:cNvPr>
          <p:cNvGrpSpPr/>
          <p:nvPr/>
        </p:nvGrpSpPr>
        <p:grpSpPr>
          <a:xfrm>
            <a:off x="182880" y="3898626"/>
            <a:ext cx="11704320" cy="914400"/>
            <a:chOff x="102845" y="4767502"/>
            <a:chExt cx="11704320" cy="914400"/>
          </a:xfrm>
        </p:grpSpPr>
        <p:sp>
          <p:nvSpPr>
            <p:cNvPr id="9" name="TextBox 8">
              <a:extLst>
                <a:ext uri="{FF2B5EF4-FFF2-40B4-BE49-F238E27FC236}">
                  <a16:creationId xmlns:a16="http://schemas.microsoft.com/office/drawing/2014/main" id="{9F04561F-B0BD-3E0C-ED15-5985881A501D}"/>
                </a:ext>
              </a:extLst>
            </p:cNvPr>
            <p:cNvSpPr txBox="1"/>
            <p:nvPr/>
          </p:nvSpPr>
          <p:spPr>
            <a:xfrm>
              <a:off x="5556514" y="4868683"/>
              <a:ext cx="6079880" cy="738664"/>
            </a:xfrm>
            <a:prstGeom prst="rect">
              <a:avLst/>
            </a:prstGeom>
            <a:noFill/>
          </p:spPr>
          <p:txBody>
            <a:bodyPr wrap="square" rtlCol="0">
              <a:spAutoFit/>
            </a:bodyPr>
            <a:lstStyle/>
            <a:p>
              <a:r>
                <a:rPr lang="en-GB" sz="1400" dirty="0"/>
                <a:t>Structured presentation of claims supported by SMS and testing outcomes that the ADS meets or exceeds the requirements of the regulation and is free from unreasonable risks to the ADS vehicle user(s) and other road users. </a:t>
              </a:r>
            </a:p>
          </p:txBody>
        </p:sp>
        <p:sp>
          <p:nvSpPr>
            <p:cNvPr id="8" name="TextBox 7">
              <a:extLst>
                <a:ext uri="{FF2B5EF4-FFF2-40B4-BE49-F238E27FC236}">
                  <a16:creationId xmlns:a16="http://schemas.microsoft.com/office/drawing/2014/main" id="{D796068D-23D7-71B6-18A0-113424745DCF}"/>
                </a:ext>
              </a:extLst>
            </p:cNvPr>
            <p:cNvSpPr txBox="1"/>
            <p:nvPr/>
          </p:nvSpPr>
          <p:spPr>
            <a:xfrm>
              <a:off x="918341" y="4945628"/>
              <a:ext cx="4262410" cy="584775"/>
            </a:xfrm>
            <a:prstGeom prst="rect">
              <a:avLst/>
            </a:prstGeom>
            <a:noFill/>
          </p:spPr>
          <p:txBody>
            <a:bodyPr wrap="square" rtlCol="0">
              <a:spAutoFit/>
            </a:bodyPr>
            <a:lstStyle/>
            <a:p>
              <a:r>
                <a:rPr lang="en-GB" sz="1600" b="1" dirty="0"/>
                <a:t>Minimum requirements for providing a valid ADS safety case</a:t>
              </a:r>
            </a:p>
          </p:txBody>
        </p:sp>
        <p:grpSp>
          <p:nvGrpSpPr>
            <p:cNvPr id="26" name="Group 25">
              <a:extLst>
                <a:ext uri="{FF2B5EF4-FFF2-40B4-BE49-F238E27FC236}">
                  <a16:creationId xmlns:a16="http://schemas.microsoft.com/office/drawing/2014/main" id="{13BABD1A-C556-34F2-FCD2-A3651C718EE2}"/>
                </a:ext>
              </a:extLst>
            </p:cNvPr>
            <p:cNvGrpSpPr/>
            <p:nvPr/>
          </p:nvGrpSpPr>
          <p:grpSpPr>
            <a:xfrm>
              <a:off x="107627" y="4831825"/>
              <a:ext cx="812381" cy="812381"/>
              <a:chOff x="4441373" y="4128172"/>
              <a:chExt cx="914400" cy="914400"/>
            </a:xfrm>
          </p:grpSpPr>
          <p:grpSp>
            <p:nvGrpSpPr>
              <p:cNvPr id="25" name="Group 24">
                <a:extLst>
                  <a:ext uri="{FF2B5EF4-FFF2-40B4-BE49-F238E27FC236}">
                    <a16:creationId xmlns:a16="http://schemas.microsoft.com/office/drawing/2014/main" id="{D93F1EAE-6117-B735-F0E9-AD9BB300404D}"/>
                  </a:ext>
                </a:extLst>
              </p:cNvPr>
              <p:cNvGrpSpPr/>
              <p:nvPr/>
            </p:nvGrpSpPr>
            <p:grpSpPr>
              <a:xfrm>
                <a:off x="4441373" y="4128172"/>
                <a:ext cx="914400" cy="914400"/>
                <a:chOff x="4441373" y="4128172"/>
                <a:chExt cx="914400" cy="914400"/>
              </a:xfrm>
            </p:grpSpPr>
            <p:pic>
              <p:nvPicPr>
                <p:cNvPr id="21" name="Graphic 20" descr="Address Book outline">
                  <a:extLst>
                    <a:ext uri="{FF2B5EF4-FFF2-40B4-BE49-F238E27FC236}">
                      <a16:creationId xmlns:a16="http://schemas.microsoft.com/office/drawing/2014/main" id="{CCDAF6C6-4554-F518-01CC-88DCC8E32E9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441373" y="4128172"/>
                  <a:ext cx="914400" cy="914400"/>
                </a:xfrm>
                <a:prstGeom prst="rect">
                  <a:avLst/>
                </a:prstGeom>
              </p:spPr>
            </p:pic>
            <p:sp>
              <p:nvSpPr>
                <p:cNvPr id="24" name="Rectangle 23">
                  <a:extLst>
                    <a:ext uri="{FF2B5EF4-FFF2-40B4-BE49-F238E27FC236}">
                      <a16:creationId xmlns:a16="http://schemas.microsoft.com/office/drawing/2014/main" id="{7F52CCCC-7554-6F97-FE12-47ED74DC897C}"/>
                    </a:ext>
                  </a:extLst>
                </p:cNvPr>
                <p:cNvSpPr/>
                <p:nvPr/>
              </p:nvSpPr>
              <p:spPr>
                <a:xfrm>
                  <a:off x="4746171" y="4371703"/>
                  <a:ext cx="404722" cy="44705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23" name="Graphic 22" descr="Shield Tick outline">
                <a:extLst>
                  <a:ext uri="{FF2B5EF4-FFF2-40B4-BE49-F238E27FC236}">
                    <a16:creationId xmlns:a16="http://schemas.microsoft.com/office/drawing/2014/main" id="{2C4E6F57-D45D-3714-86A2-80C77FDA3727}"/>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654394" y="4322165"/>
                <a:ext cx="570638" cy="570638"/>
              </a:xfrm>
              <a:prstGeom prst="rect">
                <a:avLst/>
              </a:prstGeom>
            </p:spPr>
          </p:pic>
        </p:grpSp>
        <p:sp>
          <p:nvSpPr>
            <p:cNvPr id="48" name="Rectangle: Rounded Corners 47">
              <a:extLst>
                <a:ext uri="{FF2B5EF4-FFF2-40B4-BE49-F238E27FC236}">
                  <a16:creationId xmlns:a16="http://schemas.microsoft.com/office/drawing/2014/main" id="{139032FC-2FF0-0828-2625-3D773B51CBE2}"/>
                </a:ext>
              </a:extLst>
            </p:cNvPr>
            <p:cNvSpPr/>
            <p:nvPr/>
          </p:nvSpPr>
          <p:spPr>
            <a:xfrm>
              <a:off x="102845" y="4767502"/>
              <a:ext cx="11704320" cy="91440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6" name="Group 15">
            <a:extLst>
              <a:ext uri="{FF2B5EF4-FFF2-40B4-BE49-F238E27FC236}">
                <a16:creationId xmlns:a16="http://schemas.microsoft.com/office/drawing/2014/main" id="{D9F69C35-73F5-9D3C-FFA0-E55BC6587C9F}"/>
              </a:ext>
            </a:extLst>
          </p:cNvPr>
          <p:cNvGrpSpPr/>
          <p:nvPr/>
        </p:nvGrpSpPr>
        <p:grpSpPr>
          <a:xfrm>
            <a:off x="182880" y="5120640"/>
            <a:ext cx="11892315" cy="914400"/>
            <a:chOff x="87315" y="5817570"/>
            <a:chExt cx="11892315" cy="914400"/>
          </a:xfrm>
        </p:grpSpPr>
        <p:sp>
          <p:nvSpPr>
            <p:cNvPr id="10" name="TextBox 9">
              <a:extLst>
                <a:ext uri="{FF2B5EF4-FFF2-40B4-BE49-F238E27FC236}">
                  <a16:creationId xmlns:a16="http://schemas.microsoft.com/office/drawing/2014/main" id="{9106C43E-28E8-D443-A773-1827ADB38CD8}"/>
                </a:ext>
              </a:extLst>
            </p:cNvPr>
            <p:cNvSpPr txBox="1"/>
            <p:nvPr/>
          </p:nvSpPr>
          <p:spPr>
            <a:xfrm>
              <a:off x="866086" y="5982383"/>
              <a:ext cx="4667795" cy="584775"/>
            </a:xfrm>
            <a:prstGeom prst="rect">
              <a:avLst/>
            </a:prstGeom>
            <a:noFill/>
          </p:spPr>
          <p:txBody>
            <a:bodyPr wrap="square" rtlCol="0">
              <a:spAutoFit/>
            </a:bodyPr>
            <a:lstStyle/>
            <a:p>
              <a:r>
                <a:rPr lang="en-GB" sz="1600" b="1" dirty="0"/>
                <a:t>Minimum requirements for in-service monitoring and reporting</a:t>
              </a:r>
            </a:p>
          </p:txBody>
        </p:sp>
        <p:grpSp>
          <p:nvGrpSpPr>
            <p:cNvPr id="34" name="Group 33">
              <a:extLst>
                <a:ext uri="{FF2B5EF4-FFF2-40B4-BE49-F238E27FC236}">
                  <a16:creationId xmlns:a16="http://schemas.microsoft.com/office/drawing/2014/main" id="{D120074A-4CE6-1F9D-A23F-3149EA3BEDD1}"/>
                </a:ext>
              </a:extLst>
            </p:cNvPr>
            <p:cNvGrpSpPr/>
            <p:nvPr/>
          </p:nvGrpSpPr>
          <p:grpSpPr>
            <a:xfrm>
              <a:off x="125029" y="5884437"/>
              <a:ext cx="700182" cy="780667"/>
              <a:chOff x="163573" y="5542665"/>
              <a:chExt cx="819769" cy="914001"/>
            </a:xfrm>
          </p:grpSpPr>
          <p:pic>
            <p:nvPicPr>
              <p:cNvPr id="28" name="Graphic 27" descr="Magnifying glass outline">
                <a:extLst>
                  <a:ext uri="{FF2B5EF4-FFF2-40B4-BE49-F238E27FC236}">
                    <a16:creationId xmlns:a16="http://schemas.microsoft.com/office/drawing/2014/main" id="{B70CD2B6-AAD7-8903-DB0E-308CF178EC3B}"/>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07917" y="5881241"/>
                <a:ext cx="575425" cy="575425"/>
              </a:xfrm>
              <a:prstGeom prst="rect">
                <a:avLst/>
              </a:prstGeom>
            </p:spPr>
          </p:pic>
          <p:pic>
            <p:nvPicPr>
              <p:cNvPr id="30" name="Graphic 29" descr="Clipboard outline">
                <a:extLst>
                  <a:ext uri="{FF2B5EF4-FFF2-40B4-BE49-F238E27FC236}">
                    <a16:creationId xmlns:a16="http://schemas.microsoft.com/office/drawing/2014/main" id="{43778D8D-27DD-A6BC-AD6C-DA3D68B11E42}"/>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63573" y="5542665"/>
                <a:ext cx="647522" cy="647522"/>
              </a:xfrm>
              <a:prstGeom prst="rect">
                <a:avLst/>
              </a:prstGeom>
            </p:spPr>
          </p:pic>
        </p:grpSp>
        <p:sp>
          <p:nvSpPr>
            <p:cNvPr id="41" name="TextBox 40">
              <a:extLst>
                <a:ext uri="{FF2B5EF4-FFF2-40B4-BE49-F238E27FC236}">
                  <a16:creationId xmlns:a16="http://schemas.microsoft.com/office/drawing/2014/main" id="{028F556C-20B9-F386-4439-7168E9C03B20}"/>
                </a:ext>
              </a:extLst>
            </p:cNvPr>
            <p:cNvSpPr txBox="1"/>
            <p:nvPr/>
          </p:nvSpPr>
          <p:spPr>
            <a:xfrm>
              <a:off x="5556513" y="5963282"/>
              <a:ext cx="6423117" cy="523220"/>
            </a:xfrm>
            <a:prstGeom prst="rect">
              <a:avLst/>
            </a:prstGeom>
            <a:noFill/>
          </p:spPr>
          <p:txBody>
            <a:bodyPr wrap="square" rtlCol="0">
              <a:spAutoFit/>
            </a:bodyPr>
            <a:lstStyle/>
            <a:p>
              <a:r>
                <a:rPr lang="en-GB" sz="1400" dirty="0"/>
                <a:t>Establishes minimum requirements for capabilities to monitor the performance of ADS in use and establishes requirements for reporting on ADS safety performance.</a:t>
              </a:r>
            </a:p>
          </p:txBody>
        </p:sp>
        <p:sp>
          <p:nvSpPr>
            <p:cNvPr id="50" name="Rectangle: Rounded Corners 49">
              <a:extLst>
                <a:ext uri="{FF2B5EF4-FFF2-40B4-BE49-F238E27FC236}">
                  <a16:creationId xmlns:a16="http://schemas.microsoft.com/office/drawing/2014/main" id="{17AC5087-181F-13CA-A9B8-E57E54187668}"/>
                </a:ext>
              </a:extLst>
            </p:cNvPr>
            <p:cNvSpPr/>
            <p:nvPr/>
          </p:nvSpPr>
          <p:spPr>
            <a:xfrm>
              <a:off x="87315" y="5817570"/>
              <a:ext cx="11704320" cy="91440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2787449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40B09-7579-BA41-7555-78DE8807CF72}"/>
              </a:ext>
            </a:extLst>
          </p:cNvPr>
          <p:cNvSpPr>
            <a:spLocks noGrp="1"/>
          </p:cNvSpPr>
          <p:nvPr>
            <p:ph type="title"/>
          </p:nvPr>
        </p:nvSpPr>
        <p:spPr/>
        <p:txBody>
          <a:bodyPr/>
          <a:lstStyle/>
          <a:p>
            <a:r>
              <a:rPr lang="en-GB" dirty="0"/>
              <a:t>III. Compliance assessments</a:t>
            </a:r>
          </a:p>
        </p:txBody>
      </p:sp>
      <p:grpSp>
        <p:nvGrpSpPr>
          <p:cNvPr id="7" name="Group 6">
            <a:extLst>
              <a:ext uri="{FF2B5EF4-FFF2-40B4-BE49-F238E27FC236}">
                <a16:creationId xmlns:a16="http://schemas.microsoft.com/office/drawing/2014/main" id="{AD23600C-8D4C-C54C-34FC-DB1C00B4B791}"/>
              </a:ext>
            </a:extLst>
          </p:cNvPr>
          <p:cNvGrpSpPr/>
          <p:nvPr/>
        </p:nvGrpSpPr>
        <p:grpSpPr>
          <a:xfrm>
            <a:off x="182880" y="1643100"/>
            <a:ext cx="11704320" cy="926807"/>
            <a:chOff x="97462" y="1643100"/>
            <a:chExt cx="11887200" cy="926807"/>
          </a:xfrm>
        </p:grpSpPr>
        <p:pic>
          <p:nvPicPr>
            <p:cNvPr id="4" name="Graphic 3" descr="Clipboard Checked outline">
              <a:extLst>
                <a:ext uri="{FF2B5EF4-FFF2-40B4-BE49-F238E27FC236}">
                  <a16:creationId xmlns:a16="http://schemas.microsoft.com/office/drawing/2014/main" id="{3FC0C574-FDB2-9787-8038-B39E5BD26AE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0777" y="1643100"/>
              <a:ext cx="914400" cy="914400"/>
            </a:xfrm>
            <a:prstGeom prst="rect">
              <a:avLst/>
            </a:prstGeom>
          </p:spPr>
        </p:pic>
        <p:sp>
          <p:nvSpPr>
            <p:cNvPr id="5" name="TextBox 4">
              <a:extLst>
                <a:ext uri="{FF2B5EF4-FFF2-40B4-BE49-F238E27FC236}">
                  <a16:creationId xmlns:a16="http://schemas.microsoft.com/office/drawing/2014/main" id="{CC89156B-7D85-5DCD-5B3B-334F0951B406}"/>
                </a:ext>
              </a:extLst>
            </p:cNvPr>
            <p:cNvSpPr txBox="1"/>
            <p:nvPr/>
          </p:nvSpPr>
          <p:spPr>
            <a:xfrm>
              <a:off x="1245326" y="1915634"/>
              <a:ext cx="4711337" cy="369332"/>
            </a:xfrm>
            <a:prstGeom prst="rect">
              <a:avLst/>
            </a:prstGeom>
            <a:noFill/>
          </p:spPr>
          <p:txBody>
            <a:bodyPr wrap="square" rtlCol="0">
              <a:spAutoFit/>
            </a:bodyPr>
            <a:lstStyle/>
            <a:p>
              <a:r>
                <a:rPr lang="en-GB" b="1" dirty="0"/>
                <a:t>Audit the Safety Management System</a:t>
              </a:r>
            </a:p>
          </p:txBody>
        </p:sp>
        <p:sp>
          <p:nvSpPr>
            <p:cNvPr id="6" name="TextBox 5">
              <a:extLst>
                <a:ext uri="{FF2B5EF4-FFF2-40B4-BE49-F238E27FC236}">
                  <a16:creationId xmlns:a16="http://schemas.microsoft.com/office/drawing/2014/main" id="{7FF94C43-D721-CD92-8914-E36BBAC37622}"/>
                </a:ext>
              </a:extLst>
            </p:cNvPr>
            <p:cNvSpPr txBox="1"/>
            <p:nvPr/>
          </p:nvSpPr>
          <p:spPr>
            <a:xfrm>
              <a:off x="6096000" y="1756688"/>
              <a:ext cx="5460275" cy="738664"/>
            </a:xfrm>
            <a:prstGeom prst="rect">
              <a:avLst/>
            </a:prstGeom>
            <a:noFill/>
          </p:spPr>
          <p:txBody>
            <a:bodyPr wrap="square" rtlCol="0">
              <a:spAutoFit/>
            </a:bodyPr>
            <a:lstStyle/>
            <a:p>
              <a:r>
                <a:rPr lang="en-GB" sz="1400" dirty="0"/>
                <a:t>Verify compliance with SMS requirements.</a:t>
              </a:r>
              <a:br>
                <a:rPr lang="en-GB" sz="1400" dirty="0"/>
              </a:br>
              <a:r>
                <a:rPr lang="en-GB" sz="1400" dirty="0"/>
                <a:t>A single SMS may cover multiple ADS.</a:t>
              </a:r>
            </a:p>
            <a:p>
              <a:r>
                <a:rPr lang="en-GB" sz="1400" dirty="0"/>
                <a:t>Periodic certification anticipated</a:t>
              </a:r>
            </a:p>
          </p:txBody>
        </p:sp>
        <p:sp>
          <p:nvSpPr>
            <p:cNvPr id="17" name="Rectangle: Rounded Corners 16">
              <a:extLst>
                <a:ext uri="{FF2B5EF4-FFF2-40B4-BE49-F238E27FC236}">
                  <a16:creationId xmlns:a16="http://schemas.microsoft.com/office/drawing/2014/main" id="{00C38545-8A18-0A54-3D8C-EFFAB10276BD}"/>
                </a:ext>
              </a:extLst>
            </p:cNvPr>
            <p:cNvSpPr/>
            <p:nvPr/>
          </p:nvSpPr>
          <p:spPr>
            <a:xfrm>
              <a:off x="97462" y="1655507"/>
              <a:ext cx="11887200" cy="91440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1" name="Group 20">
            <a:extLst>
              <a:ext uri="{FF2B5EF4-FFF2-40B4-BE49-F238E27FC236}">
                <a16:creationId xmlns:a16="http://schemas.microsoft.com/office/drawing/2014/main" id="{640EFC0A-E464-17EA-8BA3-70EBC203E03C}"/>
              </a:ext>
            </a:extLst>
          </p:cNvPr>
          <p:cNvGrpSpPr/>
          <p:nvPr/>
        </p:nvGrpSpPr>
        <p:grpSpPr>
          <a:xfrm>
            <a:off x="182880" y="3965595"/>
            <a:ext cx="11704320" cy="914400"/>
            <a:chOff x="97462" y="3177381"/>
            <a:chExt cx="11997074" cy="944100"/>
          </a:xfrm>
        </p:grpSpPr>
        <p:pic>
          <p:nvPicPr>
            <p:cNvPr id="10" name="Graphic 9" descr="Scales of justice outline">
              <a:extLst>
                <a:ext uri="{FF2B5EF4-FFF2-40B4-BE49-F238E27FC236}">
                  <a16:creationId xmlns:a16="http://schemas.microsoft.com/office/drawing/2014/main" id="{618F1776-504B-904B-9AB5-756EBCCF743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30777" y="3177381"/>
              <a:ext cx="914400" cy="914400"/>
            </a:xfrm>
            <a:prstGeom prst="rect">
              <a:avLst/>
            </a:prstGeom>
          </p:spPr>
        </p:pic>
        <p:sp>
          <p:nvSpPr>
            <p:cNvPr id="11" name="TextBox 10">
              <a:extLst>
                <a:ext uri="{FF2B5EF4-FFF2-40B4-BE49-F238E27FC236}">
                  <a16:creationId xmlns:a16="http://schemas.microsoft.com/office/drawing/2014/main" id="{86DFAC1A-D4F0-9BFB-6C9F-CA2AEA82DD7C}"/>
                </a:ext>
              </a:extLst>
            </p:cNvPr>
            <p:cNvSpPr txBox="1"/>
            <p:nvPr/>
          </p:nvSpPr>
          <p:spPr>
            <a:xfrm>
              <a:off x="1295400" y="3449916"/>
              <a:ext cx="4310743" cy="381328"/>
            </a:xfrm>
            <a:prstGeom prst="rect">
              <a:avLst/>
            </a:prstGeom>
            <a:noFill/>
          </p:spPr>
          <p:txBody>
            <a:bodyPr wrap="square" rtlCol="0">
              <a:spAutoFit/>
            </a:bodyPr>
            <a:lstStyle/>
            <a:p>
              <a:r>
                <a:rPr lang="en-GB" b="1" dirty="0"/>
                <a:t>Assess safety case</a:t>
              </a:r>
            </a:p>
          </p:txBody>
        </p:sp>
        <p:sp>
          <p:nvSpPr>
            <p:cNvPr id="15" name="TextBox 14">
              <a:extLst>
                <a:ext uri="{FF2B5EF4-FFF2-40B4-BE49-F238E27FC236}">
                  <a16:creationId xmlns:a16="http://schemas.microsoft.com/office/drawing/2014/main" id="{4A20D351-17C0-2053-906D-D7B8CA2E291D}"/>
                </a:ext>
              </a:extLst>
            </p:cNvPr>
            <p:cNvSpPr txBox="1"/>
            <p:nvPr/>
          </p:nvSpPr>
          <p:spPr>
            <a:xfrm>
              <a:off x="6095999" y="3265249"/>
              <a:ext cx="5460275" cy="762656"/>
            </a:xfrm>
            <a:prstGeom prst="rect">
              <a:avLst/>
            </a:prstGeom>
            <a:noFill/>
          </p:spPr>
          <p:txBody>
            <a:bodyPr wrap="square" rtlCol="0">
              <a:spAutoFit/>
            </a:bodyPr>
            <a:lstStyle/>
            <a:p>
              <a:r>
                <a:rPr lang="en-GB" sz="1400" dirty="0"/>
                <a:t>Assess the safety case for completeness and robustness, and that each requirement of </a:t>
              </a:r>
              <a:r>
                <a:rPr lang="en-GB" sz="1400"/>
                <a:t>the regulation </a:t>
              </a:r>
              <a:r>
                <a:rPr lang="en-GB" sz="1400" dirty="0"/>
                <a:t>is addressed within the safety case. Assess that the ADS is free from unreasonable risk.</a:t>
              </a:r>
            </a:p>
          </p:txBody>
        </p:sp>
        <p:sp>
          <p:nvSpPr>
            <p:cNvPr id="18" name="Rectangle: Rounded Corners 17">
              <a:extLst>
                <a:ext uri="{FF2B5EF4-FFF2-40B4-BE49-F238E27FC236}">
                  <a16:creationId xmlns:a16="http://schemas.microsoft.com/office/drawing/2014/main" id="{CCD4E27D-BEB8-8E0F-3650-18F49793F3A6}"/>
                </a:ext>
              </a:extLst>
            </p:cNvPr>
            <p:cNvSpPr/>
            <p:nvPr/>
          </p:nvSpPr>
          <p:spPr>
            <a:xfrm>
              <a:off x="97462" y="3180454"/>
              <a:ext cx="11997074" cy="941027"/>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9" name="Group 8">
            <a:extLst>
              <a:ext uri="{FF2B5EF4-FFF2-40B4-BE49-F238E27FC236}">
                <a16:creationId xmlns:a16="http://schemas.microsoft.com/office/drawing/2014/main" id="{B9F191CF-B71F-0F33-2E88-95C99A4E65A6}"/>
              </a:ext>
            </a:extLst>
          </p:cNvPr>
          <p:cNvGrpSpPr/>
          <p:nvPr/>
        </p:nvGrpSpPr>
        <p:grpSpPr>
          <a:xfrm>
            <a:off x="182880" y="5120640"/>
            <a:ext cx="11704320" cy="914400"/>
            <a:chOff x="97462" y="5270239"/>
            <a:chExt cx="11704320" cy="914400"/>
          </a:xfrm>
        </p:grpSpPr>
        <p:pic>
          <p:nvPicPr>
            <p:cNvPr id="13" name="Graphic 12" descr="Car outline">
              <a:extLst>
                <a:ext uri="{FF2B5EF4-FFF2-40B4-BE49-F238E27FC236}">
                  <a16:creationId xmlns:a16="http://schemas.microsoft.com/office/drawing/2014/main" id="{919524F7-3CCD-0CD4-E09B-8E6B15A02DF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30777" y="5270239"/>
              <a:ext cx="914400" cy="914400"/>
            </a:xfrm>
            <a:prstGeom prst="rect">
              <a:avLst/>
            </a:prstGeom>
          </p:spPr>
        </p:pic>
        <p:sp>
          <p:nvSpPr>
            <p:cNvPr id="14" name="TextBox 13">
              <a:extLst>
                <a:ext uri="{FF2B5EF4-FFF2-40B4-BE49-F238E27FC236}">
                  <a16:creationId xmlns:a16="http://schemas.microsoft.com/office/drawing/2014/main" id="{7AD7051A-A7AD-74FF-AAE8-EF4A9C4E8DD5}"/>
                </a:ext>
              </a:extLst>
            </p:cNvPr>
            <p:cNvSpPr txBox="1"/>
            <p:nvPr/>
          </p:nvSpPr>
          <p:spPr>
            <a:xfrm>
              <a:off x="1295400" y="5542773"/>
              <a:ext cx="4310743" cy="369332"/>
            </a:xfrm>
            <a:prstGeom prst="rect">
              <a:avLst/>
            </a:prstGeom>
            <a:noFill/>
          </p:spPr>
          <p:txBody>
            <a:bodyPr wrap="square" rtlCol="0">
              <a:spAutoFit/>
            </a:bodyPr>
            <a:lstStyle/>
            <a:p>
              <a:r>
                <a:rPr lang="en-GB" b="1" dirty="0"/>
                <a:t>Perform confirmatory testing</a:t>
              </a:r>
            </a:p>
          </p:txBody>
        </p:sp>
        <p:sp>
          <p:nvSpPr>
            <p:cNvPr id="16" name="TextBox 15">
              <a:extLst>
                <a:ext uri="{FF2B5EF4-FFF2-40B4-BE49-F238E27FC236}">
                  <a16:creationId xmlns:a16="http://schemas.microsoft.com/office/drawing/2014/main" id="{1BEC08AE-80C9-2EA1-1AE9-1A6DE86FFC0E}"/>
                </a:ext>
              </a:extLst>
            </p:cNvPr>
            <p:cNvSpPr txBox="1"/>
            <p:nvPr/>
          </p:nvSpPr>
          <p:spPr>
            <a:xfrm>
              <a:off x="6095999" y="5358107"/>
              <a:ext cx="5460275" cy="523220"/>
            </a:xfrm>
            <a:prstGeom prst="rect">
              <a:avLst/>
            </a:prstGeom>
            <a:noFill/>
          </p:spPr>
          <p:txBody>
            <a:bodyPr wrap="square" rtlCol="0">
              <a:spAutoFit/>
            </a:bodyPr>
            <a:lstStyle/>
            <a:p>
              <a:r>
                <a:rPr lang="en-GB" sz="1400" dirty="0"/>
                <a:t>Confirm that the evidence provided by the manufacturer accurately represents the ADS performance.</a:t>
              </a:r>
            </a:p>
          </p:txBody>
        </p:sp>
        <p:sp>
          <p:nvSpPr>
            <p:cNvPr id="19" name="Rectangle: Rounded Corners 18">
              <a:extLst>
                <a:ext uri="{FF2B5EF4-FFF2-40B4-BE49-F238E27FC236}">
                  <a16:creationId xmlns:a16="http://schemas.microsoft.com/office/drawing/2014/main" id="{0D3FB4EB-2F68-A1CF-E32A-6BB9C3C4315A}"/>
                </a:ext>
              </a:extLst>
            </p:cNvPr>
            <p:cNvSpPr/>
            <p:nvPr/>
          </p:nvSpPr>
          <p:spPr>
            <a:xfrm>
              <a:off x="97462" y="5270239"/>
              <a:ext cx="11704320" cy="91440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8" name="Group 7">
            <a:extLst>
              <a:ext uri="{FF2B5EF4-FFF2-40B4-BE49-F238E27FC236}">
                <a16:creationId xmlns:a16="http://schemas.microsoft.com/office/drawing/2014/main" id="{359F832F-8BB3-D983-8CF2-865D95E4BE3B}"/>
              </a:ext>
            </a:extLst>
          </p:cNvPr>
          <p:cNvGrpSpPr/>
          <p:nvPr/>
        </p:nvGrpSpPr>
        <p:grpSpPr>
          <a:xfrm>
            <a:off x="182880" y="2810551"/>
            <a:ext cx="11704320" cy="914400"/>
            <a:chOff x="97462" y="2851163"/>
            <a:chExt cx="11704320" cy="914400"/>
          </a:xfrm>
        </p:grpSpPr>
        <p:pic>
          <p:nvPicPr>
            <p:cNvPr id="24" name="Graphic 23" descr="Highway scene outline">
              <a:extLst>
                <a:ext uri="{FF2B5EF4-FFF2-40B4-BE49-F238E27FC236}">
                  <a16:creationId xmlns:a16="http://schemas.microsoft.com/office/drawing/2014/main" id="{CE9CE6C0-BBAC-ADD8-7F2C-92DF0DB8346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30777" y="2912806"/>
              <a:ext cx="791114" cy="791114"/>
            </a:xfrm>
            <a:prstGeom prst="rect">
              <a:avLst/>
            </a:prstGeom>
          </p:spPr>
        </p:pic>
        <p:sp>
          <p:nvSpPr>
            <p:cNvPr id="25" name="TextBox 24">
              <a:extLst>
                <a:ext uri="{FF2B5EF4-FFF2-40B4-BE49-F238E27FC236}">
                  <a16:creationId xmlns:a16="http://schemas.microsoft.com/office/drawing/2014/main" id="{AB71437C-4C5B-5B41-29B3-0554F5A82754}"/>
                </a:ext>
              </a:extLst>
            </p:cNvPr>
            <p:cNvSpPr txBox="1"/>
            <p:nvPr/>
          </p:nvSpPr>
          <p:spPr>
            <a:xfrm>
              <a:off x="1295399" y="3123697"/>
              <a:ext cx="4310743" cy="369332"/>
            </a:xfrm>
            <a:prstGeom prst="rect">
              <a:avLst/>
            </a:prstGeom>
            <a:noFill/>
          </p:spPr>
          <p:txBody>
            <a:bodyPr wrap="square" rtlCol="0">
              <a:spAutoFit/>
            </a:bodyPr>
            <a:lstStyle/>
            <a:p>
              <a:r>
                <a:rPr lang="en-GB" b="1" dirty="0"/>
                <a:t>Assess test environment</a:t>
              </a:r>
            </a:p>
          </p:txBody>
        </p:sp>
        <p:sp>
          <p:nvSpPr>
            <p:cNvPr id="26" name="TextBox 25">
              <a:extLst>
                <a:ext uri="{FF2B5EF4-FFF2-40B4-BE49-F238E27FC236}">
                  <a16:creationId xmlns:a16="http://schemas.microsoft.com/office/drawing/2014/main" id="{86E453ED-3F5B-F1F2-1A04-EB380C881323}"/>
                </a:ext>
              </a:extLst>
            </p:cNvPr>
            <p:cNvSpPr txBox="1"/>
            <p:nvPr/>
          </p:nvSpPr>
          <p:spPr>
            <a:xfrm>
              <a:off x="6095999" y="2939031"/>
              <a:ext cx="5460275" cy="738664"/>
            </a:xfrm>
            <a:prstGeom prst="rect">
              <a:avLst/>
            </a:prstGeom>
            <a:noFill/>
          </p:spPr>
          <p:txBody>
            <a:bodyPr wrap="square" rtlCol="0">
              <a:spAutoFit/>
            </a:bodyPr>
            <a:lstStyle/>
            <a:p>
              <a:r>
                <a:rPr lang="en-GB" sz="1400" dirty="0"/>
                <a:t>Verify the credibility of the manufacturer’s ADS testing organisation and management, including application of SMS outcomes to ensure effective testing of the ADS.</a:t>
              </a:r>
            </a:p>
          </p:txBody>
        </p:sp>
        <p:sp>
          <p:nvSpPr>
            <p:cNvPr id="32" name="Rectangle: Rounded Corners 31">
              <a:extLst>
                <a:ext uri="{FF2B5EF4-FFF2-40B4-BE49-F238E27FC236}">
                  <a16:creationId xmlns:a16="http://schemas.microsoft.com/office/drawing/2014/main" id="{03B9040C-96AA-950B-67E0-A8CAD0E2D240}"/>
                </a:ext>
              </a:extLst>
            </p:cNvPr>
            <p:cNvSpPr/>
            <p:nvPr/>
          </p:nvSpPr>
          <p:spPr>
            <a:xfrm>
              <a:off x="97462" y="2851163"/>
              <a:ext cx="11704320" cy="91440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2106214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0981CD-CBC3-7A70-DC01-9CE362BF3D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D0FA5C-BD8A-1D6F-0B8A-5C1FCDA96C04}"/>
              </a:ext>
            </a:extLst>
          </p:cNvPr>
          <p:cNvSpPr>
            <a:spLocks noGrp="1"/>
          </p:cNvSpPr>
          <p:nvPr>
            <p:ph type="title"/>
          </p:nvPr>
        </p:nvSpPr>
        <p:spPr/>
        <p:txBody>
          <a:bodyPr>
            <a:normAutofit/>
          </a:bodyPr>
          <a:lstStyle/>
          <a:p>
            <a:r>
              <a:rPr lang="en-GB" dirty="0"/>
              <a:t>IV. Post-deployment safety</a:t>
            </a:r>
          </a:p>
        </p:txBody>
      </p:sp>
      <p:pic>
        <p:nvPicPr>
          <p:cNvPr id="19" name="Picture 18">
            <a:extLst>
              <a:ext uri="{FF2B5EF4-FFF2-40B4-BE49-F238E27FC236}">
                <a16:creationId xmlns:a16="http://schemas.microsoft.com/office/drawing/2014/main" id="{D83578F0-142E-4279-654E-7C5D33701E1E}"/>
              </a:ext>
            </a:extLst>
          </p:cNvPr>
          <p:cNvPicPr>
            <a:picLocks noChangeAspect="1"/>
          </p:cNvPicPr>
          <p:nvPr/>
        </p:nvPicPr>
        <p:blipFill>
          <a:blip r:embed="rId2"/>
          <a:stretch>
            <a:fillRect/>
          </a:stretch>
        </p:blipFill>
        <p:spPr>
          <a:xfrm>
            <a:off x="4699350" y="1298448"/>
            <a:ext cx="2286198" cy="1207113"/>
          </a:xfrm>
          <a:prstGeom prst="rect">
            <a:avLst/>
          </a:prstGeom>
        </p:spPr>
      </p:pic>
      <p:pic>
        <p:nvPicPr>
          <p:cNvPr id="20" name="Picture 19">
            <a:extLst>
              <a:ext uri="{FF2B5EF4-FFF2-40B4-BE49-F238E27FC236}">
                <a16:creationId xmlns:a16="http://schemas.microsoft.com/office/drawing/2014/main" id="{5035E6D1-E0BC-CAAC-1654-8B3070B030AE}"/>
              </a:ext>
            </a:extLst>
          </p:cNvPr>
          <p:cNvPicPr>
            <a:picLocks noChangeAspect="1"/>
          </p:cNvPicPr>
          <p:nvPr/>
        </p:nvPicPr>
        <p:blipFill>
          <a:blip r:embed="rId3"/>
          <a:stretch>
            <a:fillRect/>
          </a:stretch>
        </p:blipFill>
        <p:spPr>
          <a:xfrm>
            <a:off x="4738186" y="3822192"/>
            <a:ext cx="2286198" cy="1207113"/>
          </a:xfrm>
          <a:prstGeom prst="rect">
            <a:avLst/>
          </a:prstGeom>
        </p:spPr>
      </p:pic>
      <p:pic>
        <p:nvPicPr>
          <p:cNvPr id="21" name="Picture 20">
            <a:extLst>
              <a:ext uri="{FF2B5EF4-FFF2-40B4-BE49-F238E27FC236}">
                <a16:creationId xmlns:a16="http://schemas.microsoft.com/office/drawing/2014/main" id="{F3CEE3BB-6328-5C32-E4E7-0AA68C164901}"/>
              </a:ext>
            </a:extLst>
          </p:cNvPr>
          <p:cNvPicPr>
            <a:picLocks noChangeAspect="1"/>
          </p:cNvPicPr>
          <p:nvPr/>
        </p:nvPicPr>
        <p:blipFill>
          <a:blip r:embed="rId4"/>
          <a:stretch>
            <a:fillRect/>
          </a:stretch>
        </p:blipFill>
        <p:spPr>
          <a:xfrm>
            <a:off x="4699350" y="2560320"/>
            <a:ext cx="2286198" cy="1213209"/>
          </a:xfrm>
          <a:prstGeom prst="rect">
            <a:avLst/>
          </a:prstGeom>
        </p:spPr>
      </p:pic>
      <p:pic>
        <p:nvPicPr>
          <p:cNvPr id="22" name="Picture 21">
            <a:extLst>
              <a:ext uri="{FF2B5EF4-FFF2-40B4-BE49-F238E27FC236}">
                <a16:creationId xmlns:a16="http://schemas.microsoft.com/office/drawing/2014/main" id="{31701AE0-57E2-5246-BD0A-EA8241465CC3}"/>
              </a:ext>
            </a:extLst>
          </p:cNvPr>
          <p:cNvPicPr>
            <a:picLocks noChangeAspect="1"/>
          </p:cNvPicPr>
          <p:nvPr/>
        </p:nvPicPr>
        <p:blipFill>
          <a:blip r:embed="rId5"/>
          <a:stretch>
            <a:fillRect/>
          </a:stretch>
        </p:blipFill>
        <p:spPr>
          <a:xfrm>
            <a:off x="4738186" y="5065776"/>
            <a:ext cx="2286198" cy="1213209"/>
          </a:xfrm>
          <a:prstGeom prst="rect">
            <a:avLst/>
          </a:prstGeom>
        </p:spPr>
      </p:pic>
      <p:grpSp>
        <p:nvGrpSpPr>
          <p:cNvPr id="25" name="Group 24">
            <a:extLst>
              <a:ext uri="{FF2B5EF4-FFF2-40B4-BE49-F238E27FC236}">
                <a16:creationId xmlns:a16="http://schemas.microsoft.com/office/drawing/2014/main" id="{6D815359-42D6-707B-56EE-B21EE13DDED3}"/>
              </a:ext>
            </a:extLst>
          </p:cNvPr>
          <p:cNvGrpSpPr/>
          <p:nvPr/>
        </p:nvGrpSpPr>
        <p:grpSpPr>
          <a:xfrm>
            <a:off x="3278265" y="1902005"/>
            <a:ext cx="1459921" cy="3770376"/>
            <a:chOff x="3278265" y="1902005"/>
            <a:chExt cx="1459921" cy="3770376"/>
          </a:xfrm>
        </p:grpSpPr>
        <p:cxnSp>
          <p:nvCxnSpPr>
            <p:cNvPr id="9" name="Connector: Elbow 8">
              <a:extLst>
                <a:ext uri="{FF2B5EF4-FFF2-40B4-BE49-F238E27FC236}">
                  <a16:creationId xmlns:a16="http://schemas.microsoft.com/office/drawing/2014/main" id="{C137473B-7852-0200-C832-C0C6536CA8A7}"/>
                </a:ext>
              </a:extLst>
            </p:cNvPr>
            <p:cNvCxnSpPr>
              <a:stCxn id="22" idx="1"/>
              <a:endCxn id="19" idx="1"/>
            </p:cNvCxnSpPr>
            <p:nvPr/>
          </p:nvCxnSpPr>
          <p:spPr>
            <a:xfrm rot="10800000">
              <a:off x="4699350" y="1902005"/>
              <a:ext cx="38836" cy="3770376"/>
            </a:xfrm>
            <a:prstGeom prst="bentConnector3">
              <a:avLst>
                <a:gd name="adj1" fmla="val 3890197"/>
              </a:avLst>
            </a:prstGeom>
            <a:ln w="228600">
              <a:solidFill>
                <a:srgbClr val="6C5CE7"/>
              </a:solidFill>
              <a:tailEnd type="stealth" w="sm" len="med"/>
            </a:ln>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A4B792BC-F3FA-EE9B-603F-A4F790966B54}"/>
                </a:ext>
              </a:extLst>
            </p:cNvPr>
            <p:cNvCxnSpPr>
              <a:cxnSpLocks/>
              <a:endCxn id="21" idx="1"/>
            </p:cNvCxnSpPr>
            <p:nvPr/>
          </p:nvCxnSpPr>
          <p:spPr>
            <a:xfrm>
              <a:off x="3278266" y="3166925"/>
              <a:ext cx="1421084" cy="0"/>
            </a:xfrm>
            <a:prstGeom prst="straightConnector1">
              <a:avLst/>
            </a:prstGeom>
            <a:ln w="228600">
              <a:solidFill>
                <a:srgbClr val="6C5CE7"/>
              </a:solidFill>
              <a:tailEnd type="stealth" w="sm" len="med"/>
            </a:ln>
          </p:spPr>
          <p:style>
            <a:lnRef idx="2">
              <a:schemeClr val="accent1"/>
            </a:lnRef>
            <a:fillRef idx="0">
              <a:schemeClr val="accent1"/>
            </a:fillRef>
            <a:effectRef idx="1">
              <a:schemeClr val="accent1"/>
            </a:effectRef>
            <a:fontRef idx="minor">
              <a:schemeClr val="tx1"/>
            </a:fontRef>
          </p:style>
        </p:cxnSp>
        <p:cxnSp>
          <p:nvCxnSpPr>
            <p:cNvPr id="16" name="Straight Arrow Connector 15">
              <a:extLst>
                <a:ext uri="{FF2B5EF4-FFF2-40B4-BE49-F238E27FC236}">
                  <a16:creationId xmlns:a16="http://schemas.microsoft.com/office/drawing/2014/main" id="{717B3631-777A-B907-2DEF-E050ADC40D5D}"/>
                </a:ext>
              </a:extLst>
            </p:cNvPr>
            <p:cNvCxnSpPr>
              <a:cxnSpLocks/>
              <a:endCxn id="20" idx="1"/>
            </p:cNvCxnSpPr>
            <p:nvPr/>
          </p:nvCxnSpPr>
          <p:spPr>
            <a:xfrm flipV="1">
              <a:off x="3278265" y="4425749"/>
              <a:ext cx="1459921" cy="33423"/>
            </a:xfrm>
            <a:prstGeom prst="straightConnector1">
              <a:avLst/>
            </a:prstGeom>
            <a:ln w="228600">
              <a:solidFill>
                <a:srgbClr val="6C5CE7"/>
              </a:solidFill>
              <a:tailEnd type="stealth" w="sm" len="med"/>
            </a:ln>
          </p:spPr>
          <p:style>
            <a:lnRef idx="2">
              <a:schemeClr val="accent1"/>
            </a:lnRef>
            <a:fillRef idx="0">
              <a:schemeClr val="accent1"/>
            </a:fillRef>
            <a:effectRef idx="1">
              <a:schemeClr val="accent1"/>
            </a:effectRef>
            <a:fontRef idx="minor">
              <a:schemeClr val="tx1"/>
            </a:fontRef>
          </p:style>
        </p:cxnSp>
      </p:grpSp>
      <p:sp>
        <p:nvSpPr>
          <p:cNvPr id="23" name="TextBox 22">
            <a:extLst>
              <a:ext uri="{FF2B5EF4-FFF2-40B4-BE49-F238E27FC236}">
                <a16:creationId xmlns:a16="http://schemas.microsoft.com/office/drawing/2014/main" id="{E3119DBB-24F6-D8BC-0C4B-AA3E7C86B017}"/>
              </a:ext>
            </a:extLst>
          </p:cNvPr>
          <p:cNvSpPr txBox="1"/>
          <p:nvPr/>
        </p:nvSpPr>
        <p:spPr>
          <a:xfrm>
            <a:off x="914401" y="2280424"/>
            <a:ext cx="1923586" cy="2862322"/>
          </a:xfrm>
          <a:prstGeom prst="rect">
            <a:avLst/>
          </a:prstGeom>
          <a:noFill/>
        </p:spPr>
        <p:txBody>
          <a:bodyPr wrap="square" rtlCol="0">
            <a:spAutoFit/>
          </a:bodyPr>
          <a:lstStyle/>
          <a:p>
            <a:pPr algn="ctr"/>
            <a:r>
              <a:rPr lang="en-GB" sz="2000" dirty="0"/>
              <a:t>Capabilities to monitor ADS performance and comply with reporting requirements verified as part of initial ADS assessment</a:t>
            </a:r>
          </a:p>
        </p:txBody>
      </p:sp>
      <p:sp>
        <p:nvSpPr>
          <p:cNvPr id="24" name="TextBox 23">
            <a:extLst>
              <a:ext uri="{FF2B5EF4-FFF2-40B4-BE49-F238E27FC236}">
                <a16:creationId xmlns:a16="http://schemas.microsoft.com/office/drawing/2014/main" id="{5366EDB0-70B2-04B1-E0E9-7F305CD9D086}"/>
              </a:ext>
            </a:extLst>
          </p:cNvPr>
          <p:cNvSpPr txBox="1"/>
          <p:nvPr/>
        </p:nvSpPr>
        <p:spPr>
          <a:xfrm>
            <a:off x="8911684" y="2434313"/>
            <a:ext cx="1923586" cy="2862322"/>
          </a:xfrm>
          <a:prstGeom prst="rect">
            <a:avLst/>
          </a:prstGeom>
          <a:noFill/>
        </p:spPr>
        <p:txBody>
          <a:bodyPr wrap="square" rtlCol="0">
            <a:spAutoFit/>
          </a:bodyPr>
          <a:lstStyle/>
          <a:p>
            <a:pPr algn="ctr"/>
            <a:r>
              <a:rPr lang="en-GB" sz="2000" dirty="0"/>
              <a:t>In-service monitoring and reporting provides feedback to assess effectiveness and support improvements</a:t>
            </a:r>
          </a:p>
        </p:txBody>
      </p:sp>
      <p:grpSp>
        <p:nvGrpSpPr>
          <p:cNvPr id="26" name="Group 25">
            <a:extLst>
              <a:ext uri="{FF2B5EF4-FFF2-40B4-BE49-F238E27FC236}">
                <a16:creationId xmlns:a16="http://schemas.microsoft.com/office/drawing/2014/main" id="{BF402A0B-0A12-0B3F-536D-73CC3348B647}"/>
              </a:ext>
            </a:extLst>
          </p:cNvPr>
          <p:cNvGrpSpPr/>
          <p:nvPr/>
        </p:nvGrpSpPr>
        <p:grpSpPr>
          <a:xfrm flipH="1">
            <a:off x="6859665" y="1902005"/>
            <a:ext cx="1459921" cy="3770376"/>
            <a:chOff x="3278265" y="1902005"/>
            <a:chExt cx="1459921" cy="3770376"/>
          </a:xfrm>
        </p:grpSpPr>
        <p:cxnSp>
          <p:nvCxnSpPr>
            <p:cNvPr id="27" name="Connector: Elbow 26">
              <a:extLst>
                <a:ext uri="{FF2B5EF4-FFF2-40B4-BE49-F238E27FC236}">
                  <a16:creationId xmlns:a16="http://schemas.microsoft.com/office/drawing/2014/main" id="{B191B1BF-19EE-641D-5572-C2D9B5E842A8}"/>
                </a:ext>
              </a:extLst>
            </p:cNvPr>
            <p:cNvCxnSpPr/>
            <p:nvPr/>
          </p:nvCxnSpPr>
          <p:spPr>
            <a:xfrm rot="10800000">
              <a:off x="4699350" y="1902005"/>
              <a:ext cx="38836" cy="3770376"/>
            </a:xfrm>
            <a:prstGeom prst="bentConnector3">
              <a:avLst>
                <a:gd name="adj1" fmla="val 3890197"/>
              </a:avLst>
            </a:prstGeom>
            <a:ln w="228600">
              <a:solidFill>
                <a:srgbClr val="6C5CE7"/>
              </a:solidFill>
              <a:tailEnd type="stealth" w="sm" len="med"/>
            </a:ln>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6D6195F1-7C4D-1391-5452-0135606A2CDB}"/>
                </a:ext>
              </a:extLst>
            </p:cNvPr>
            <p:cNvCxnSpPr>
              <a:cxnSpLocks/>
            </p:cNvCxnSpPr>
            <p:nvPr/>
          </p:nvCxnSpPr>
          <p:spPr>
            <a:xfrm>
              <a:off x="3278266" y="3166925"/>
              <a:ext cx="1421084" cy="0"/>
            </a:xfrm>
            <a:prstGeom prst="straightConnector1">
              <a:avLst/>
            </a:prstGeom>
            <a:ln w="228600">
              <a:solidFill>
                <a:srgbClr val="6C5CE7"/>
              </a:solidFill>
              <a:tailEnd type="stealth" w="sm" len="med"/>
            </a:ln>
          </p:spPr>
          <p:style>
            <a:lnRef idx="2">
              <a:schemeClr val="accent1"/>
            </a:lnRef>
            <a:fillRef idx="0">
              <a:schemeClr val="accent1"/>
            </a:fillRef>
            <a:effectRef idx="1">
              <a:schemeClr val="accent1"/>
            </a:effectRef>
            <a:fontRef idx="minor">
              <a:schemeClr val="tx1"/>
            </a:fontRef>
          </p:style>
        </p:cxnSp>
        <p:cxnSp>
          <p:nvCxnSpPr>
            <p:cNvPr id="29" name="Straight Arrow Connector 28">
              <a:extLst>
                <a:ext uri="{FF2B5EF4-FFF2-40B4-BE49-F238E27FC236}">
                  <a16:creationId xmlns:a16="http://schemas.microsoft.com/office/drawing/2014/main" id="{91890E4D-E103-B38A-A98B-F15D1E559EA9}"/>
                </a:ext>
              </a:extLst>
            </p:cNvPr>
            <p:cNvCxnSpPr>
              <a:cxnSpLocks/>
            </p:cNvCxnSpPr>
            <p:nvPr/>
          </p:nvCxnSpPr>
          <p:spPr>
            <a:xfrm flipV="1">
              <a:off x="3278265" y="4425749"/>
              <a:ext cx="1459921" cy="33423"/>
            </a:xfrm>
            <a:prstGeom prst="straightConnector1">
              <a:avLst/>
            </a:prstGeom>
            <a:ln w="228600">
              <a:solidFill>
                <a:srgbClr val="6C5CE7"/>
              </a:solidFill>
              <a:tailEnd type="stealth" w="sm" len="med"/>
            </a:ln>
          </p:spPr>
          <p:style>
            <a:lnRef idx="2">
              <a:schemeClr val="accent1"/>
            </a:lnRef>
            <a:fillRef idx="0">
              <a:schemeClr val="accent1"/>
            </a:fillRef>
            <a:effectRef idx="1">
              <a:schemeClr val="accent1"/>
            </a:effectRef>
            <a:fontRef idx="minor">
              <a:schemeClr val="tx1"/>
            </a:fontRef>
          </p:style>
        </p:cxnSp>
      </p:grpSp>
      <p:sp>
        <p:nvSpPr>
          <p:cNvPr id="30" name="TextBox 29">
            <a:extLst>
              <a:ext uri="{FF2B5EF4-FFF2-40B4-BE49-F238E27FC236}">
                <a16:creationId xmlns:a16="http://schemas.microsoft.com/office/drawing/2014/main" id="{C52260CE-59C9-1572-FB96-76057B713F14}"/>
              </a:ext>
            </a:extLst>
          </p:cNvPr>
          <p:cNvSpPr txBox="1"/>
          <p:nvPr/>
        </p:nvSpPr>
        <p:spPr>
          <a:xfrm>
            <a:off x="745037" y="5844453"/>
            <a:ext cx="2052228" cy="461665"/>
          </a:xfrm>
          <a:prstGeom prst="rect">
            <a:avLst/>
          </a:prstGeom>
          <a:noFill/>
        </p:spPr>
        <p:txBody>
          <a:bodyPr wrap="none" rtlCol="0">
            <a:spAutoFit/>
          </a:bodyPr>
          <a:lstStyle/>
          <a:p>
            <a:r>
              <a:rPr lang="en-GB" sz="2400" i="1" dirty="0">
                <a:solidFill>
                  <a:srgbClr val="5B92E5"/>
                </a:solidFill>
              </a:rPr>
              <a:t>“pre-approval”</a:t>
            </a:r>
          </a:p>
        </p:txBody>
      </p:sp>
      <p:sp>
        <p:nvSpPr>
          <p:cNvPr id="31" name="TextBox 30">
            <a:extLst>
              <a:ext uri="{FF2B5EF4-FFF2-40B4-BE49-F238E27FC236}">
                <a16:creationId xmlns:a16="http://schemas.microsoft.com/office/drawing/2014/main" id="{36554C3C-43FE-3E8E-D39D-D9527337126A}"/>
              </a:ext>
            </a:extLst>
          </p:cNvPr>
          <p:cNvSpPr txBox="1"/>
          <p:nvPr/>
        </p:nvSpPr>
        <p:spPr>
          <a:xfrm>
            <a:off x="8853999" y="5844453"/>
            <a:ext cx="2177006" cy="461665"/>
          </a:xfrm>
          <a:prstGeom prst="rect">
            <a:avLst/>
          </a:prstGeom>
          <a:noFill/>
        </p:spPr>
        <p:txBody>
          <a:bodyPr wrap="none" rtlCol="0">
            <a:spAutoFit/>
          </a:bodyPr>
          <a:lstStyle/>
          <a:p>
            <a:r>
              <a:rPr lang="en-GB" sz="2400" i="1" dirty="0">
                <a:solidFill>
                  <a:srgbClr val="5B92E5"/>
                </a:solidFill>
              </a:rPr>
              <a:t>“post-approval”</a:t>
            </a:r>
          </a:p>
        </p:txBody>
      </p:sp>
      <p:sp>
        <p:nvSpPr>
          <p:cNvPr id="3" name="TextBox 2">
            <a:extLst>
              <a:ext uri="{FF2B5EF4-FFF2-40B4-BE49-F238E27FC236}">
                <a16:creationId xmlns:a16="http://schemas.microsoft.com/office/drawing/2014/main" id="{1C607248-2B41-D130-270C-2929374837B7}"/>
              </a:ext>
            </a:extLst>
          </p:cNvPr>
          <p:cNvSpPr txBox="1"/>
          <p:nvPr/>
        </p:nvSpPr>
        <p:spPr>
          <a:xfrm>
            <a:off x="4866366" y="1411399"/>
            <a:ext cx="556591" cy="400110"/>
          </a:xfrm>
          <a:prstGeom prst="rect">
            <a:avLst/>
          </a:prstGeom>
          <a:noFill/>
        </p:spPr>
        <p:txBody>
          <a:bodyPr wrap="square" rtlCol="0">
            <a:spAutoFit/>
          </a:bodyPr>
          <a:lstStyle/>
          <a:p>
            <a:r>
              <a:rPr lang="en-IE" sz="2000" b="1" dirty="0">
                <a:solidFill>
                  <a:schemeClr val="bg1"/>
                </a:solidFill>
              </a:rPr>
              <a:t>I</a:t>
            </a:r>
          </a:p>
        </p:txBody>
      </p:sp>
      <p:sp>
        <p:nvSpPr>
          <p:cNvPr id="4" name="TextBox 3">
            <a:extLst>
              <a:ext uri="{FF2B5EF4-FFF2-40B4-BE49-F238E27FC236}">
                <a16:creationId xmlns:a16="http://schemas.microsoft.com/office/drawing/2014/main" id="{A722CCF0-D746-5DB6-E588-566C01928CFA}"/>
              </a:ext>
            </a:extLst>
          </p:cNvPr>
          <p:cNvSpPr txBox="1"/>
          <p:nvPr/>
        </p:nvSpPr>
        <p:spPr>
          <a:xfrm>
            <a:off x="4866365" y="2670211"/>
            <a:ext cx="556591" cy="400110"/>
          </a:xfrm>
          <a:prstGeom prst="rect">
            <a:avLst/>
          </a:prstGeom>
          <a:noFill/>
        </p:spPr>
        <p:txBody>
          <a:bodyPr wrap="square" rtlCol="0">
            <a:spAutoFit/>
          </a:bodyPr>
          <a:lstStyle/>
          <a:p>
            <a:r>
              <a:rPr lang="en-IE" sz="2000" b="1" dirty="0">
                <a:solidFill>
                  <a:schemeClr val="bg1"/>
                </a:solidFill>
              </a:rPr>
              <a:t>II</a:t>
            </a:r>
          </a:p>
        </p:txBody>
      </p:sp>
      <p:sp>
        <p:nvSpPr>
          <p:cNvPr id="5" name="TextBox 4">
            <a:extLst>
              <a:ext uri="{FF2B5EF4-FFF2-40B4-BE49-F238E27FC236}">
                <a16:creationId xmlns:a16="http://schemas.microsoft.com/office/drawing/2014/main" id="{87454A84-DD76-7EB2-14EB-34ECE058C7C9}"/>
              </a:ext>
            </a:extLst>
          </p:cNvPr>
          <p:cNvSpPr txBox="1"/>
          <p:nvPr/>
        </p:nvSpPr>
        <p:spPr>
          <a:xfrm>
            <a:off x="4866364" y="3939033"/>
            <a:ext cx="556591" cy="400110"/>
          </a:xfrm>
          <a:prstGeom prst="rect">
            <a:avLst/>
          </a:prstGeom>
          <a:noFill/>
        </p:spPr>
        <p:txBody>
          <a:bodyPr wrap="square" rtlCol="0">
            <a:spAutoFit/>
          </a:bodyPr>
          <a:lstStyle/>
          <a:p>
            <a:r>
              <a:rPr lang="en-IE" sz="2000" b="1" dirty="0">
                <a:solidFill>
                  <a:schemeClr val="bg1"/>
                </a:solidFill>
              </a:rPr>
              <a:t>III</a:t>
            </a:r>
          </a:p>
        </p:txBody>
      </p:sp>
      <p:sp>
        <p:nvSpPr>
          <p:cNvPr id="6" name="TextBox 5">
            <a:extLst>
              <a:ext uri="{FF2B5EF4-FFF2-40B4-BE49-F238E27FC236}">
                <a16:creationId xmlns:a16="http://schemas.microsoft.com/office/drawing/2014/main" id="{BC461241-31BE-28FB-878C-4FB0AA340A1F}"/>
              </a:ext>
            </a:extLst>
          </p:cNvPr>
          <p:cNvSpPr txBox="1"/>
          <p:nvPr/>
        </p:nvSpPr>
        <p:spPr>
          <a:xfrm>
            <a:off x="4866363" y="5185088"/>
            <a:ext cx="556591" cy="400110"/>
          </a:xfrm>
          <a:prstGeom prst="rect">
            <a:avLst/>
          </a:prstGeom>
          <a:noFill/>
        </p:spPr>
        <p:txBody>
          <a:bodyPr wrap="square" rtlCol="0">
            <a:spAutoFit/>
          </a:bodyPr>
          <a:lstStyle/>
          <a:p>
            <a:r>
              <a:rPr lang="en-IE" sz="2000" b="1" dirty="0">
                <a:solidFill>
                  <a:schemeClr val="bg1"/>
                </a:solidFill>
              </a:rPr>
              <a:t>IV</a:t>
            </a:r>
          </a:p>
        </p:txBody>
      </p:sp>
    </p:spTree>
    <p:extLst>
      <p:ext uri="{BB962C8B-B14F-4D97-AF65-F5344CB8AC3E}">
        <p14:creationId xmlns:p14="http://schemas.microsoft.com/office/powerpoint/2010/main" val="279365468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EC8D8-4FF1-8B51-A65B-30A4DC4113DA}"/>
              </a:ext>
            </a:extLst>
          </p:cNvPr>
          <p:cNvSpPr>
            <a:spLocks noGrp="1"/>
          </p:cNvSpPr>
          <p:nvPr>
            <p:ph type="title"/>
          </p:nvPr>
        </p:nvSpPr>
        <p:spPr/>
        <p:txBody>
          <a:bodyPr/>
          <a:lstStyle/>
          <a:p>
            <a:r>
              <a:rPr lang="en-GB"/>
              <a:t>Plan going forward</a:t>
            </a:r>
          </a:p>
        </p:txBody>
      </p:sp>
      <p:sp>
        <p:nvSpPr>
          <p:cNvPr id="5" name="Oval 4">
            <a:extLst>
              <a:ext uri="{FF2B5EF4-FFF2-40B4-BE49-F238E27FC236}">
                <a16:creationId xmlns:a16="http://schemas.microsoft.com/office/drawing/2014/main" id="{EE212FC8-9498-31F3-1733-5079E98A49F5}"/>
              </a:ext>
            </a:extLst>
          </p:cNvPr>
          <p:cNvSpPr/>
          <p:nvPr/>
        </p:nvSpPr>
        <p:spPr>
          <a:xfrm>
            <a:off x="610327" y="2944368"/>
            <a:ext cx="182880" cy="182880"/>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5460D3D8-3C1C-D3A0-C91D-541130BD9124}"/>
              </a:ext>
            </a:extLst>
          </p:cNvPr>
          <p:cNvSpPr/>
          <p:nvPr/>
        </p:nvSpPr>
        <p:spPr>
          <a:xfrm>
            <a:off x="1790505" y="2944368"/>
            <a:ext cx="182880" cy="182880"/>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FBF49CCC-7546-F977-8274-689500AEE82F}"/>
              </a:ext>
            </a:extLst>
          </p:cNvPr>
          <p:cNvSpPr/>
          <p:nvPr/>
        </p:nvSpPr>
        <p:spPr>
          <a:xfrm>
            <a:off x="2970683" y="2944368"/>
            <a:ext cx="182880" cy="182880"/>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1F045A80-F23E-8A7A-6163-369FF17E21D4}"/>
              </a:ext>
            </a:extLst>
          </p:cNvPr>
          <p:cNvSpPr/>
          <p:nvPr/>
        </p:nvSpPr>
        <p:spPr>
          <a:xfrm>
            <a:off x="5664851" y="2944368"/>
            <a:ext cx="182880" cy="182880"/>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049E1041-34BD-446E-8EFA-DEA13C4C6416}"/>
              </a:ext>
            </a:extLst>
          </p:cNvPr>
          <p:cNvSpPr/>
          <p:nvPr/>
        </p:nvSpPr>
        <p:spPr>
          <a:xfrm>
            <a:off x="6612684" y="2944368"/>
            <a:ext cx="182880" cy="182880"/>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7E3AC14D-CB0D-5C0D-62A2-54A00D0A7DF2}"/>
              </a:ext>
            </a:extLst>
          </p:cNvPr>
          <p:cNvSpPr/>
          <p:nvPr/>
        </p:nvSpPr>
        <p:spPr>
          <a:xfrm>
            <a:off x="7792862" y="2944368"/>
            <a:ext cx="182880" cy="182880"/>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1DBF62C8-C3A3-71D0-48D4-52D8BE3EDE2F}"/>
              </a:ext>
            </a:extLst>
          </p:cNvPr>
          <p:cNvSpPr/>
          <p:nvPr/>
        </p:nvSpPr>
        <p:spPr>
          <a:xfrm>
            <a:off x="8973040" y="2944368"/>
            <a:ext cx="182880" cy="182880"/>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27E67B6A-5C5E-C2B4-5F8A-F2A7B0C2E691}"/>
              </a:ext>
            </a:extLst>
          </p:cNvPr>
          <p:cNvSpPr/>
          <p:nvPr/>
        </p:nvSpPr>
        <p:spPr>
          <a:xfrm>
            <a:off x="10153216" y="2944368"/>
            <a:ext cx="182880" cy="182880"/>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Connector 13">
            <a:extLst>
              <a:ext uri="{FF2B5EF4-FFF2-40B4-BE49-F238E27FC236}">
                <a16:creationId xmlns:a16="http://schemas.microsoft.com/office/drawing/2014/main" id="{CE9218B0-2512-B4F9-F7E2-91CACBE82123}"/>
              </a:ext>
            </a:extLst>
          </p:cNvPr>
          <p:cNvCxnSpPr>
            <a:cxnSpLocks/>
            <a:endCxn id="5" idx="2"/>
          </p:cNvCxnSpPr>
          <p:nvPr/>
        </p:nvCxnSpPr>
        <p:spPr>
          <a:xfrm>
            <a:off x="83058" y="3035808"/>
            <a:ext cx="527269" cy="0"/>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8FC9F1C5-5D40-4DED-0F83-B6B16EBE0149}"/>
              </a:ext>
            </a:extLst>
          </p:cNvPr>
          <p:cNvCxnSpPr>
            <a:cxnSpLocks/>
            <a:stCxn id="5" idx="6"/>
            <a:endCxn id="6" idx="2"/>
          </p:cNvCxnSpPr>
          <p:nvPr/>
        </p:nvCxnSpPr>
        <p:spPr>
          <a:xfrm>
            <a:off x="793207" y="3035808"/>
            <a:ext cx="997298" cy="0"/>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F5E7783F-FAF6-B6F6-BB8B-342ED859BE64}"/>
              </a:ext>
            </a:extLst>
          </p:cNvPr>
          <p:cNvCxnSpPr>
            <a:cxnSpLocks/>
            <a:stCxn id="6" idx="6"/>
            <a:endCxn id="7" idx="2"/>
          </p:cNvCxnSpPr>
          <p:nvPr/>
        </p:nvCxnSpPr>
        <p:spPr>
          <a:xfrm>
            <a:off x="1973385" y="3035808"/>
            <a:ext cx="997298" cy="0"/>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CE60EE4E-CC68-5758-5507-F9C2BE2780F8}"/>
              </a:ext>
            </a:extLst>
          </p:cNvPr>
          <p:cNvCxnSpPr>
            <a:cxnSpLocks/>
            <a:stCxn id="7" idx="6"/>
            <a:endCxn id="8" idx="2"/>
          </p:cNvCxnSpPr>
          <p:nvPr/>
        </p:nvCxnSpPr>
        <p:spPr>
          <a:xfrm>
            <a:off x="3153563" y="3035808"/>
            <a:ext cx="2511288" cy="0"/>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51AD0FC6-9753-EE9A-0177-0BF5C94504DA}"/>
              </a:ext>
            </a:extLst>
          </p:cNvPr>
          <p:cNvCxnSpPr>
            <a:cxnSpLocks/>
            <a:stCxn id="8" idx="6"/>
            <a:endCxn id="9" idx="2"/>
          </p:cNvCxnSpPr>
          <p:nvPr/>
        </p:nvCxnSpPr>
        <p:spPr>
          <a:xfrm>
            <a:off x="5847731" y="3035808"/>
            <a:ext cx="764953" cy="0"/>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49D38BCF-5722-081E-1C66-4557956EC055}"/>
              </a:ext>
            </a:extLst>
          </p:cNvPr>
          <p:cNvCxnSpPr>
            <a:cxnSpLocks/>
            <a:stCxn id="9" idx="6"/>
            <a:endCxn id="10" idx="2"/>
          </p:cNvCxnSpPr>
          <p:nvPr/>
        </p:nvCxnSpPr>
        <p:spPr>
          <a:xfrm>
            <a:off x="6795564" y="3035808"/>
            <a:ext cx="997298" cy="0"/>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4967BE31-3805-8589-162D-FE16173B1C5B}"/>
              </a:ext>
            </a:extLst>
          </p:cNvPr>
          <p:cNvCxnSpPr>
            <a:cxnSpLocks/>
            <a:stCxn id="10" idx="6"/>
            <a:endCxn id="11" idx="2"/>
          </p:cNvCxnSpPr>
          <p:nvPr/>
        </p:nvCxnSpPr>
        <p:spPr>
          <a:xfrm>
            <a:off x="7975742" y="3035808"/>
            <a:ext cx="997298" cy="0"/>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63BA9956-2DB1-CA2E-CEE6-45B49E4CDF5A}"/>
              </a:ext>
            </a:extLst>
          </p:cNvPr>
          <p:cNvCxnSpPr>
            <a:cxnSpLocks/>
            <a:stCxn id="11" idx="6"/>
            <a:endCxn id="12" idx="2"/>
          </p:cNvCxnSpPr>
          <p:nvPr/>
        </p:nvCxnSpPr>
        <p:spPr>
          <a:xfrm>
            <a:off x="9155920" y="3035808"/>
            <a:ext cx="997296" cy="0"/>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26" name="TextBox 25">
            <a:extLst>
              <a:ext uri="{FF2B5EF4-FFF2-40B4-BE49-F238E27FC236}">
                <a16:creationId xmlns:a16="http://schemas.microsoft.com/office/drawing/2014/main" id="{3E9BE28B-379C-D5E1-8104-CEF698B2D7BF}"/>
              </a:ext>
            </a:extLst>
          </p:cNvPr>
          <p:cNvSpPr txBox="1"/>
          <p:nvPr/>
        </p:nvSpPr>
        <p:spPr>
          <a:xfrm>
            <a:off x="-51331" y="3700578"/>
            <a:ext cx="1508760" cy="707886"/>
          </a:xfrm>
          <a:prstGeom prst="rect">
            <a:avLst/>
          </a:prstGeom>
          <a:noFill/>
        </p:spPr>
        <p:txBody>
          <a:bodyPr wrap="square" rtlCol="0">
            <a:spAutoFit/>
          </a:bodyPr>
          <a:lstStyle/>
          <a:p>
            <a:pPr algn="ctr"/>
            <a:r>
              <a:rPr lang="en-GB" sz="1400" dirty="0">
                <a:solidFill>
                  <a:srgbClr val="5B92E5"/>
                </a:solidFill>
              </a:rPr>
              <a:t>September 2025</a:t>
            </a:r>
          </a:p>
          <a:p>
            <a:pPr algn="ctr"/>
            <a:r>
              <a:rPr lang="en-GB" sz="1400" dirty="0">
                <a:solidFill>
                  <a:srgbClr val="5B92E5"/>
                </a:solidFill>
              </a:rPr>
              <a:t>GRVA (23)</a:t>
            </a:r>
          </a:p>
          <a:p>
            <a:pPr algn="ctr"/>
            <a:endParaRPr lang="en-GB" sz="1200" dirty="0"/>
          </a:p>
        </p:txBody>
      </p:sp>
      <p:cxnSp>
        <p:nvCxnSpPr>
          <p:cNvPr id="27" name="Straight Connector 26">
            <a:extLst>
              <a:ext uri="{FF2B5EF4-FFF2-40B4-BE49-F238E27FC236}">
                <a16:creationId xmlns:a16="http://schemas.microsoft.com/office/drawing/2014/main" id="{899FF276-45D9-8910-3402-F4ABB28266D9}"/>
              </a:ext>
            </a:extLst>
          </p:cNvPr>
          <p:cNvCxnSpPr>
            <a:cxnSpLocks/>
            <a:stCxn id="5" idx="4"/>
            <a:endCxn id="26" idx="0"/>
          </p:cNvCxnSpPr>
          <p:nvPr/>
        </p:nvCxnSpPr>
        <p:spPr>
          <a:xfrm>
            <a:off x="701767" y="3127248"/>
            <a:ext cx="1282" cy="573330"/>
          </a:xfrm>
          <a:prstGeom prst="line">
            <a:avLst/>
          </a:prstGeom>
        </p:spPr>
        <p:style>
          <a:lnRef idx="2">
            <a:schemeClr val="accent1"/>
          </a:lnRef>
          <a:fillRef idx="0">
            <a:schemeClr val="accent1"/>
          </a:fillRef>
          <a:effectRef idx="1">
            <a:schemeClr val="accent1"/>
          </a:effectRef>
          <a:fontRef idx="minor">
            <a:schemeClr val="tx1"/>
          </a:fontRef>
        </p:style>
      </p:cxnSp>
      <p:sp>
        <p:nvSpPr>
          <p:cNvPr id="28" name="TextBox 27">
            <a:extLst>
              <a:ext uri="{FF2B5EF4-FFF2-40B4-BE49-F238E27FC236}">
                <a16:creationId xmlns:a16="http://schemas.microsoft.com/office/drawing/2014/main" id="{503E4A36-369F-72EF-1D4B-8A9B63E5916E}"/>
              </a:ext>
            </a:extLst>
          </p:cNvPr>
          <p:cNvSpPr txBox="1"/>
          <p:nvPr/>
        </p:nvSpPr>
        <p:spPr>
          <a:xfrm>
            <a:off x="651412" y="1721465"/>
            <a:ext cx="2459736" cy="738664"/>
          </a:xfrm>
          <a:prstGeom prst="rect">
            <a:avLst/>
          </a:prstGeom>
          <a:noFill/>
          <a:ln w="6350">
            <a:solidFill>
              <a:schemeClr val="tx1"/>
            </a:solidFill>
          </a:ln>
        </p:spPr>
        <p:txBody>
          <a:bodyPr wrap="square" rtlCol="0">
            <a:spAutoFit/>
          </a:bodyPr>
          <a:lstStyle/>
          <a:p>
            <a:pPr algn="ctr"/>
            <a:r>
              <a:rPr lang="en-GB" sz="1400" dirty="0"/>
              <a:t>13 – 17 October 2025</a:t>
            </a:r>
          </a:p>
          <a:p>
            <a:pPr algn="ctr"/>
            <a:r>
              <a:rPr lang="en-GB" sz="1400" dirty="0"/>
              <a:t>IWG-ADS #14</a:t>
            </a:r>
          </a:p>
          <a:p>
            <a:pPr algn="ctr"/>
            <a:r>
              <a:rPr lang="en-GB" sz="1400" dirty="0"/>
              <a:t>(Canada)</a:t>
            </a:r>
          </a:p>
        </p:txBody>
      </p:sp>
      <p:cxnSp>
        <p:nvCxnSpPr>
          <p:cNvPr id="29" name="Straight Connector 28">
            <a:extLst>
              <a:ext uri="{FF2B5EF4-FFF2-40B4-BE49-F238E27FC236}">
                <a16:creationId xmlns:a16="http://schemas.microsoft.com/office/drawing/2014/main" id="{0FE4A232-3219-664D-E8FD-CEAF0D595002}"/>
              </a:ext>
            </a:extLst>
          </p:cNvPr>
          <p:cNvCxnSpPr>
            <a:stCxn id="28" idx="2"/>
            <a:endCxn id="6" idx="0"/>
          </p:cNvCxnSpPr>
          <p:nvPr/>
        </p:nvCxnSpPr>
        <p:spPr>
          <a:xfrm>
            <a:off x="1881280" y="2460129"/>
            <a:ext cx="665" cy="484239"/>
          </a:xfrm>
          <a:prstGeom prst="line">
            <a:avLst/>
          </a:prstGeom>
        </p:spPr>
        <p:style>
          <a:lnRef idx="2">
            <a:schemeClr val="accent1"/>
          </a:lnRef>
          <a:fillRef idx="0">
            <a:schemeClr val="accent1"/>
          </a:fillRef>
          <a:effectRef idx="1">
            <a:schemeClr val="accent1"/>
          </a:effectRef>
          <a:fontRef idx="minor">
            <a:schemeClr val="tx1"/>
          </a:fontRef>
        </p:style>
      </p:cxnSp>
      <p:sp>
        <p:nvSpPr>
          <p:cNvPr id="30" name="TextBox 29">
            <a:extLst>
              <a:ext uri="{FF2B5EF4-FFF2-40B4-BE49-F238E27FC236}">
                <a16:creationId xmlns:a16="http://schemas.microsoft.com/office/drawing/2014/main" id="{64ED4DC5-7116-1574-082B-1B4E7A6DCDDA}"/>
              </a:ext>
            </a:extLst>
          </p:cNvPr>
          <p:cNvSpPr txBox="1"/>
          <p:nvPr/>
        </p:nvSpPr>
        <p:spPr>
          <a:xfrm>
            <a:off x="2016123" y="3658200"/>
            <a:ext cx="2095826" cy="1131079"/>
          </a:xfrm>
          <a:prstGeom prst="rect">
            <a:avLst/>
          </a:prstGeom>
          <a:noFill/>
        </p:spPr>
        <p:txBody>
          <a:bodyPr wrap="square" rtlCol="0">
            <a:spAutoFit/>
          </a:bodyPr>
          <a:lstStyle/>
          <a:p>
            <a:pPr algn="ctr"/>
            <a:r>
              <a:rPr lang="en-GB" sz="1350" b="1" dirty="0"/>
              <a:t>27 October 2025</a:t>
            </a:r>
          </a:p>
          <a:p>
            <a:pPr algn="ctr"/>
            <a:r>
              <a:rPr lang="en-GB" sz="1350" b="1" dirty="0"/>
              <a:t>formal documents </a:t>
            </a:r>
          </a:p>
          <a:p>
            <a:pPr algn="ctr"/>
            <a:r>
              <a:rPr lang="en-GB" sz="1350" b="1" dirty="0"/>
              <a:t>(UN Reg and UN GTR ) submission for GRVA Jan 2026</a:t>
            </a:r>
          </a:p>
        </p:txBody>
      </p:sp>
      <p:cxnSp>
        <p:nvCxnSpPr>
          <p:cNvPr id="31" name="Straight Connector 30">
            <a:extLst>
              <a:ext uri="{FF2B5EF4-FFF2-40B4-BE49-F238E27FC236}">
                <a16:creationId xmlns:a16="http://schemas.microsoft.com/office/drawing/2014/main" id="{73987A6D-6B74-3625-F019-C8C84E9F5134}"/>
              </a:ext>
            </a:extLst>
          </p:cNvPr>
          <p:cNvCxnSpPr>
            <a:cxnSpLocks/>
            <a:stCxn id="7" idx="4"/>
            <a:endCxn id="30" idx="0"/>
          </p:cNvCxnSpPr>
          <p:nvPr/>
        </p:nvCxnSpPr>
        <p:spPr>
          <a:xfrm>
            <a:off x="3062123" y="3127248"/>
            <a:ext cx="1913" cy="530952"/>
          </a:xfrm>
          <a:prstGeom prst="line">
            <a:avLst/>
          </a:prstGeom>
        </p:spPr>
        <p:style>
          <a:lnRef idx="2">
            <a:schemeClr val="accent1"/>
          </a:lnRef>
          <a:fillRef idx="0">
            <a:schemeClr val="accent1"/>
          </a:fillRef>
          <a:effectRef idx="1">
            <a:schemeClr val="accent1"/>
          </a:effectRef>
          <a:fontRef idx="minor">
            <a:schemeClr val="tx1"/>
          </a:fontRef>
        </p:style>
      </p:cxnSp>
      <p:sp>
        <p:nvSpPr>
          <p:cNvPr id="32" name="TextBox 31">
            <a:extLst>
              <a:ext uri="{FF2B5EF4-FFF2-40B4-BE49-F238E27FC236}">
                <a16:creationId xmlns:a16="http://schemas.microsoft.com/office/drawing/2014/main" id="{8735B639-AB1D-7097-9E9B-5268A8018BB0}"/>
              </a:ext>
            </a:extLst>
          </p:cNvPr>
          <p:cNvSpPr txBox="1"/>
          <p:nvPr/>
        </p:nvSpPr>
        <p:spPr>
          <a:xfrm>
            <a:off x="4525528" y="1660843"/>
            <a:ext cx="2459736" cy="738664"/>
          </a:xfrm>
          <a:prstGeom prst="rect">
            <a:avLst/>
          </a:prstGeom>
          <a:noFill/>
        </p:spPr>
        <p:txBody>
          <a:bodyPr wrap="square" rtlCol="0">
            <a:spAutoFit/>
          </a:bodyPr>
          <a:lstStyle/>
          <a:p>
            <a:pPr algn="ctr"/>
            <a:r>
              <a:rPr lang="en-GB" sz="1400" dirty="0"/>
              <a:t>8 – 12 December 2025</a:t>
            </a:r>
          </a:p>
          <a:p>
            <a:pPr algn="ctr"/>
            <a:r>
              <a:rPr lang="en-GB" sz="1400" dirty="0"/>
              <a:t>IWG-ADS #17</a:t>
            </a:r>
          </a:p>
          <a:p>
            <a:pPr algn="ctr"/>
            <a:r>
              <a:rPr lang="en-GB" sz="1400" dirty="0"/>
              <a:t>(Japan)</a:t>
            </a:r>
          </a:p>
        </p:txBody>
      </p:sp>
      <p:cxnSp>
        <p:nvCxnSpPr>
          <p:cNvPr id="33" name="Straight Connector 32">
            <a:extLst>
              <a:ext uri="{FF2B5EF4-FFF2-40B4-BE49-F238E27FC236}">
                <a16:creationId xmlns:a16="http://schemas.microsoft.com/office/drawing/2014/main" id="{2A02D911-F8C5-7956-B70F-A639DB5D4FC5}"/>
              </a:ext>
            </a:extLst>
          </p:cNvPr>
          <p:cNvCxnSpPr>
            <a:stCxn id="32" idx="2"/>
            <a:endCxn id="8" idx="0"/>
          </p:cNvCxnSpPr>
          <p:nvPr/>
        </p:nvCxnSpPr>
        <p:spPr>
          <a:xfrm>
            <a:off x="5755396" y="2399507"/>
            <a:ext cx="895" cy="544861"/>
          </a:xfrm>
          <a:prstGeom prst="line">
            <a:avLst/>
          </a:prstGeom>
        </p:spPr>
        <p:style>
          <a:lnRef idx="2">
            <a:schemeClr val="accent1"/>
          </a:lnRef>
          <a:fillRef idx="0">
            <a:schemeClr val="accent1"/>
          </a:fillRef>
          <a:effectRef idx="1">
            <a:schemeClr val="accent1"/>
          </a:effectRef>
          <a:fontRef idx="minor">
            <a:schemeClr val="tx1"/>
          </a:fontRef>
        </p:style>
      </p:cxnSp>
      <p:sp>
        <p:nvSpPr>
          <p:cNvPr id="34" name="TextBox 33">
            <a:extLst>
              <a:ext uri="{FF2B5EF4-FFF2-40B4-BE49-F238E27FC236}">
                <a16:creationId xmlns:a16="http://schemas.microsoft.com/office/drawing/2014/main" id="{7C293E14-7B6B-FDC7-5316-7E73D3BB79F5}"/>
              </a:ext>
            </a:extLst>
          </p:cNvPr>
          <p:cNvSpPr txBox="1"/>
          <p:nvPr/>
        </p:nvSpPr>
        <p:spPr>
          <a:xfrm>
            <a:off x="5486313" y="3671251"/>
            <a:ext cx="2435622" cy="1077218"/>
          </a:xfrm>
          <a:prstGeom prst="rect">
            <a:avLst/>
          </a:prstGeom>
          <a:noFill/>
        </p:spPr>
        <p:txBody>
          <a:bodyPr wrap="square" lIns="91440" tIns="45720" rIns="91440" bIns="45720" rtlCol="0" anchor="t">
            <a:spAutoFit/>
          </a:bodyPr>
          <a:lstStyle/>
          <a:p>
            <a:pPr algn="ctr"/>
            <a:r>
              <a:rPr lang="en-GB" sz="1400" b="1" dirty="0">
                <a:solidFill>
                  <a:srgbClr val="5B92E5"/>
                </a:solidFill>
              </a:rPr>
              <a:t>January 2026</a:t>
            </a:r>
          </a:p>
          <a:p>
            <a:pPr algn="ctr"/>
            <a:r>
              <a:rPr lang="en-GB" sz="1400" b="1" dirty="0">
                <a:solidFill>
                  <a:srgbClr val="5B92E5"/>
                </a:solidFill>
              </a:rPr>
              <a:t>GRVA 24</a:t>
            </a:r>
            <a:r>
              <a:rPr lang="en-GB" sz="1400" b="1" baseline="30000" dirty="0">
                <a:solidFill>
                  <a:srgbClr val="5B92E5"/>
                </a:solidFill>
              </a:rPr>
              <a:t>th</a:t>
            </a:r>
            <a:r>
              <a:rPr lang="en-GB" sz="1400" b="1" dirty="0">
                <a:solidFill>
                  <a:srgbClr val="5B92E5"/>
                </a:solidFill>
              </a:rPr>
              <a:t> Session</a:t>
            </a:r>
          </a:p>
          <a:p>
            <a:pPr algn="ctr"/>
            <a:r>
              <a:rPr lang="en-GB" sz="1200" b="1" dirty="0"/>
              <a:t>seek endorsement </a:t>
            </a:r>
          </a:p>
          <a:p>
            <a:pPr algn="ctr"/>
            <a:r>
              <a:rPr lang="en-GB" sz="1200" b="1" dirty="0"/>
              <a:t>formal and informal documents </a:t>
            </a:r>
          </a:p>
          <a:p>
            <a:pPr algn="ctr"/>
            <a:r>
              <a:rPr lang="en-GB" sz="1200" b="1" dirty="0"/>
              <a:t>UN Reg  and UN GTR</a:t>
            </a:r>
          </a:p>
        </p:txBody>
      </p:sp>
      <p:cxnSp>
        <p:nvCxnSpPr>
          <p:cNvPr id="35" name="Straight Connector 34">
            <a:extLst>
              <a:ext uri="{FF2B5EF4-FFF2-40B4-BE49-F238E27FC236}">
                <a16:creationId xmlns:a16="http://schemas.microsoft.com/office/drawing/2014/main" id="{861684ED-24B7-AC99-3F0C-F488D032A7DC}"/>
              </a:ext>
            </a:extLst>
          </p:cNvPr>
          <p:cNvCxnSpPr>
            <a:cxnSpLocks/>
            <a:stCxn id="9" idx="4"/>
            <a:endCxn id="34" idx="0"/>
          </p:cNvCxnSpPr>
          <p:nvPr/>
        </p:nvCxnSpPr>
        <p:spPr>
          <a:xfrm>
            <a:off x="6704124" y="3127248"/>
            <a:ext cx="0" cy="544003"/>
          </a:xfrm>
          <a:prstGeom prst="line">
            <a:avLst/>
          </a:prstGeom>
        </p:spPr>
        <p:style>
          <a:lnRef idx="2">
            <a:schemeClr val="accent1"/>
          </a:lnRef>
          <a:fillRef idx="0">
            <a:schemeClr val="accent1"/>
          </a:fillRef>
          <a:effectRef idx="1">
            <a:schemeClr val="accent1"/>
          </a:effectRef>
          <a:fontRef idx="minor">
            <a:schemeClr val="tx1"/>
          </a:fontRef>
        </p:style>
      </p:cxnSp>
      <p:sp>
        <p:nvSpPr>
          <p:cNvPr id="36" name="TextBox 35">
            <a:extLst>
              <a:ext uri="{FF2B5EF4-FFF2-40B4-BE49-F238E27FC236}">
                <a16:creationId xmlns:a16="http://schemas.microsoft.com/office/drawing/2014/main" id="{D518EC62-E320-6FBF-68C8-D97F76EDCB70}"/>
              </a:ext>
            </a:extLst>
          </p:cNvPr>
          <p:cNvSpPr txBox="1"/>
          <p:nvPr/>
        </p:nvSpPr>
        <p:spPr>
          <a:xfrm>
            <a:off x="6960053" y="1422085"/>
            <a:ext cx="1834898" cy="1077218"/>
          </a:xfrm>
          <a:prstGeom prst="rect">
            <a:avLst/>
          </a:prstGeom>
          <a:noFill/>
        </p:spPr>
        <p:txBody>
          <a:bodyPr wrap="square" rtlCol="0">
            <a:spAutoFit/>
          </a:bodyPr>
          <a:lstStyle/>
          <a:p>
            <a:pPr algn="ctr"/>
            <a:r>
              <a:rPr lang="en-GB" sz="1400" b="1" dirty="0">
                <a:solidFill>
                  <a:srgbClr val="5B92E5"/>
                </a:solidFill>
              </a:rPr>
              <a:t>March 2026</a:t>
            </a:r>
          </a:p>
          <a:p>
            <a:pPr algn="ctr"/>
            <a:r>
              <a:rPr lang="en-GB" sz="1400" b="1" dirty="0">
                <a:solidFill>
                  <a:srgbClr val="5B92E5"/>
                </a:solidFill>
              </a:rPr>
              <a:t>WP.29</a:t>
            </a:r>
          </a:p>
          <a:p>
            <a:pPr algn="ctr"/>
            <a:r>
              <a:rPr lang="en-GB" sz="1200" dirty="0"/>
              <a:t>Submission of</a:t>
            </a:r>
          </a:p>
          <a:p>
            <a:pPr algn="ctr"/>
            <a:r>
              <a:rPr lang="en-GB" sz="1200" dirty="0"/>
              <a:t>UN Reg and UN GTR</a:t>
            </a:r>
          </a:p>
          <a:p>
            <a:pPr algn="ctr"/>
            <a:r>
              <a:rPr lang="en-GB" sz="1200" dirty="0"/>
              <a:t>as informal documents </a:t>
            </a:r>
          </a:p>
        </p:txBody>
      </p:sp>
      <p:cxnSp>
        <p:nvCxnSpPr>
          <p:cNvPr id="37" name="Straight Connector 36">
            <a:extLst>
              <a:ext uri="{FF2B5EF4-FFF2-40B4-BE49-F238E27FC236}">
                <a16:creationId xmlns:a16="http://schemas.microsoft.com/office/drawing/2014/main" id="{0A6A9AB5-B0BE-31A1-807D-D3BED589DB73}"/>
              </a:ext>
            </a:extLst>
          </p:cNvPr>
          <p:cNvCxnSpPr>
            <a:cxnSpLocks/>
            <a:stCxn id="36" idx="2"/>
            <a:endCxn id="10" idx="0"/>
          </p:cNvCxnSpPr>
          <p:nvPr/>
        </p:nvCxnSpPr>
        <p:spPr>
          <a:xfrm>
            <a:off x="7877502" y="2499303"/>
            <a:ext cx="6800" cy="445065"/>
          </a:xfrm>
          <a:prstGeom prst="line">
            <a:avLst/>
          </a:prstGeom>
        </p:spPr>
        <p:style>
          <a:lnRef idx="2">
            <a:schemeClr val="accent1"/>
          </a:lnRef>
          <a:fillRef idx="0">
            <a:schemeClr val="accent1"/>
          </a:fillRef>
          <a:effectRef idx="1">
            <a:schemeClr val="accent1"/>
          </a:effectRef>
          <a:fontRef idx="minor">
            <a:schemeClr val="tx1"/>
          </a:fontRef>
        </p:style>
      </p:cxnSp>
      <p:sp>
        <p:nvSpPr>
          <p:cNvPr id="38" name="TextBox 37">
            <a:extLst>
              <a:ext uri="{FF2B5EF4-FFF2-40B4-BE49-F238E27FC236}">
                <a16:creationId xmlns:a16="http://schemas.microsoft.com/office/drawing/2014/main" id="{1682D947-5D65-C8B4-811B-C7D039B997BC}"/>
              </a:ext>
            </a:extLst>
          </p:cNvPr>
          <p:cNvSpPr txBox="1"/>
          <p:nvPr/>
        </p:nvSpPr>
        <p:spPr>
          <a:xfrm>
            <a:off x="8112561" y="3641469"/>
            <a:ext cx="1903838" cy="1169551"/>
          </a:xfrm>
          <a:prstGeom prst="rect">
            <a:avLst/>
          </a:prstGeom>
          <a:noFill/>
        </p:spPr>
        <p:txBody>
          <a:bodyPr wrap="square" rtlCol="0">
            <a:spAutoFit/>
          </a:bodyPr>
          <a:lstStyle/>
          <a:p>
            <a:pPr algn="ctr"/>
            <a:r>
              <a:rPr lang="en-GB" sz="1400" b="1" dirty="0"/>
              <a:t>March 2026</a:t>
            </a:r>
          </a:p>
          <a:p>
            <a:pPr algn="ctr"/>
            <a:r>
              <a:rPr lang="en-GB" sz="1400" b="1" dirty="0"/>
              <a:t>Submission of</a:t>
            </a:r>
          </a:p>
          <a:p>
            <a:pPr algn="ctr"/>
            <a:r>
              <a:rPr lang="en-GB" sz="1400" b="1" dirty="0"/>
              <a:t>UN Reg and UN GTR</a:t>
            </a:r>
          </a:p>
          <a:p>
            <a:pPr algn="ctr"/>
            <a:r>
              <a:rPr lang="en-GB" sz="1400" b="1" dirty="0"/>
              <a:t>as formal documents </a:t>
            </a:r>
          </a:p>
          <a:p>
            <a:pPr algn="ctr"/>
            <a:r>
              <a:rPr lang="en-GB" sz="1400" b="1" dirty="0"/>
              <a:t>for WP.29 June 2026</a:t>
            </a:r>
          </a:p>
        </p:txBody>
      </p:sp>
      <p:sp>
        <p:nvSpPr>
          <p:cNvPr id="39" name="TextBox 38">
            <a:extLst>
              <a:ext uri="{FF2B5EF4-FFF2-40B4-BE49-F238E27FC236}">
                <a16:creationId xmlns:a16="http://schemas.microsoft.com/office/drawing/2014/main" id="{56AE0D6D-3D1A-40F3-8932-27B6F1620D32}"/>
              </a:ext>
            </a:extLst>
          </p:cNvPr>
          <p:cNvSpPr txBox="1"/>
          <p:nvPr/>
        </p:nvSpPr>
        <p:spPr>
          <a:xfrm>
            <a:off x="8990496" y="1352929"/>
            <a:ext cx="2268480" cy="1077218"/>
          </a:xfrm>
          <a:prstGeom prst="rect">
            <a:avLst/>
          </a:prstGeom>
          <a:noFill/>
        </p:spPr>
        <p:txBody>
          <a:bodyPr wrap="square" rtlCol="0">
            <a:spAutoFit/>
          </a:bodyPr>
          <a:lstStyle/>
          <a:p>
            <a:pPr algn="ctr"/>
            <a:r>
              <a:rPr lang="en-GB" sz="1400" b="1" dirty="0">
                <a:solidFill>
                  <a:srgbClr val="5B92E5"/>
                </a:solidFill>
              </a:rPr>
              <a:t>May 2026</a:t>
            </a:r>
          </a:p>
          <a:p>
            <a:pPr algn="ctr"/>
            <a:r>
              <a:rPr lang="en-GB" sz="1400" b="1" dirty="0">
                <a:solidFill>
                  <a:srgbClr val="5B92E5"/>
                </a:solidFill>
              </a:rPr>
              <a:t>GRVA 25</a:t>
            </a:r>
            <a:r>
              <a:rPr lang="en-GB" sz="1400" b="1" baseline="30000" dirty="0">
                <a:solidFill>
                  <a:srgbClr val="5B92E5"/>
                </a:solidFill>
              </a:rPr>
              <a:t>th</a:t>
            </a:r>
            <a:r>
              <a:rPr lang="en-GB" sz="1400" b="1" dirty="0">
                <a:solidFill>
                  <a:srgbClr val="5B92E5"/>
                </a:solidFill>
              </a:rPr>
              <a:t> Session</a:t>
            </a:r>
          </a:p>
          <a:p>
            <a:pPr algn="ctr"/>
            <a:r>
              <a:rPr lang="en-GB" sz="1200" dirty="0"/>
              <a:t>Possible submission of</a:t>
            </a:r>
          </a:p>
          <a:p>
            <a:pPr algn="ctr"/>
            <a:r>
              <a:rPr lang="en-GB" sz="1200" dirty="0"/>
              <a:t>informal documents related to </a:t>
            </a:r>
          </a:p>
          <a:p>
            <a:pPr algn="ctr"/>
            <a:r>
              <a:rPr lang="en-GB" sz="1200" dirty="0"/>
              <a:t>UN Reg and UN GTR</a:t>
            </a:r>
          </a:p>
        </p:txBody>
      </p:sp>
      <p:cxnSp>
        <p:nvCxnSpPr>
          <p:cNvPr id="40" name="Straight Connector 39">
            <a:extLst>
              <a:ext uri="{FF2B5EF4-FFF2-40B4-BE49-F238E27FC236}">
                <a16:creationId xmlns:a16="http://schemas.microsoft.com/office/drawing/2014/main" id="{30C2BC85-C69C-8D97-D5E1-CA320F3614FD}"/>
              </a:ext>
            </a:extLst>
          </p:cNvPr>
          <p:cNvCxnSpPr>
            <a:cxnSpLocks/>
            <a:stCxn id="11" idx="4"/>
            <a:endCxn id="38" idx="0"/>
          </p:cNvCxnSpPr>
          <p:nvPr/>
        </p:nvCxnSpPr>
        <p:spPr>
          <a:xfrm>
            <a:off x="9064480" y="3127248"/>
            <a:ext cx="0" cy="514221"/>
          </a:xfrm>
          <a:prstGeom prst="line">
            <a:avLst/>
          </a:prstGeom>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7D88C12D-86BD-D73A-79ED-F2FB56F03951}"/>
              </a:ext>
            </a:extLst>
          </p:cNvPr>
          <p:cNvCxnSpPr>
            <a:cxnSpLocks/>
            <a:stCxn id="12" idx="0"/>
          </p:cNvCxnSpPr>
          <p:nvPr/>
        </p:nvCxnSpPr>
        <p:spPr>
          <a:xfrm flipV="1">
            <a:off x="10244656" y="2430147"/>
            <a:ext cx="0" cy="514221"/>
          </a:xfrm>
          <a:prstGeom prst="line">
            <a:avLst/>
          </a:prstGeom>
        </p:spPr>
        <p:style>
          <a:lnRef idx="2">
            <a:schemeClr val="accent1"/>
          </a:lnRef>
          <a:fillRef idx="0">
            <a:schemeClr val="accent1"/>
          </a:fillRef>
          <a:effectRef idx="1">
            <a:schemeClr val="accent1"/>
          </a:effectRef>
          <a:fontRef idx="minor">
            <a:schemeClr val="tx1"/>
          </a:fontRef>
        </p:style>
      </p:cxnSp>
      <p:cxnSp>
        <p:nvCxnSpPr>
          <p:cNvPr id="45" name="Straight Connector 44">
            <a:extLst>
              <a:ext uri="{FF2B5EF4-FFF2-40B4-BE49-F238E27FC236}">
                <a16:creationId xmlns:a16="http://schemas.microsoft.com/office/drawing/2014/main" id="{478694C3-2D6A-2FCD-4C3D-925058A3BBEE}"/>
              </a:ext>
            </a:extLst>
          </p:cNvPr>
          <p:cNvCxnSpPr>
            <a:cxnSpLocks/>
          </p:cNvCxnSpPr>
          <p:nvPr/>
        </p:nvCxnSpPr>
        <p:spPr>
          <a:xfrm>
            <a:off x="10336096" y="3031929"/>
            <a:ext cx="997298" cy="0"/>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46" name="TextBox 45">
            <a:extLst>
              <a:ext uri="{FF2B5EF4-FFF2-40B4-BE49-F238E27FC236}">
                <a16:creationId xmlns:a16="http://schemas.microsoft.com/office/drawing/2014/main" id="{66B27A80-3788-EDEA-4B51-EB19E20F935D}"/>
              </a:ext>
            </a:extLst>
          </p:cNvPr>
          <p:cNvSpPr txBox="1"/>
          <p:nvPr/>
        </p:nvSpPr>
        <p:spPr>
          <a:xfrm>
            <a:off x="360337" y="5029238"/>
            <a:ext cx="3041885" cy="738664"/>
          </a:xfrm>
          <a:prstGeom prst="rect">
            <a:avLst/>
          </a:prstGeom>
          <a:noFill/>
          <a:ln w="6350">
            <a:solidFill>
              <a:schemeClr val="tx1"/>
            </a:solidFill>
          </a:ln>
        </p:spPr>
        <p:txBody>
          <a:bodyPr wrap="square" rtlCol="0">
            <a:spAutoFit/>
          </a:bodyPr>
          <a:lstStyle/>
          <a:p>
            <a:pPr algn="ctr"/>
            <a:r>
              <a:rPr lang="en-GB" sz="1400" b="1" dirty="0"/>
              <a:t>Aim: </a:t>
            </a:r>
            <a:r>
              <a:rPr lang="en-GB" sz="1400" dirty="0"/>
              <a:t>Finalise UN Reg and UN GTR for submission as formal documents to 24</a:t>
            </a:r>
            <a:r>
              <a:rPr lang="en-GB" sz="1400" baseline="30000" dirty="0"/>
              <a:t>th</a:t>
            </a:r>
            <a:r>
              <a:rPr lang="en-GB" sz="1400" dirty="0"/>
              <a:t> session of GRVA January 2026. </a:t>
            </a:r>
          </a:p>
        </p:txBody>
      </p:sp>
      <p:cxnSp>
        <p:nvCxnSpPr>
          <p:cNvPr id="48" name="Straight Connector 47">
            <a:extLst>
              <a:ext uri="{FF2B5EF4-FFF2-40B4-BE49-F238E27FC236}">
                <a16:creationId xmlns:a16="http://schemas.microsoft.com/office/drawing/2014/main" id="{DE2C1414-409F-A2A7-80D8-BBE5BCEC47F1}"/>
              </a:ext>
            </a:extLst>
          </p:cNvPr>
          <p:cNvCxnSpPr>
            <a:cxnSpLocks/>
            <a:stCxn id="6" idx="4"/>
            <a:endCxn id="46" idx="0"/>
          </p:cNvCxnSpPr>
          <p:nvPr/>
        </p:nvCxnSpPr>
        <p:spPr>
          <a:xfrm flipH="1">
            <a:off x="1881280" y="3127248"/>
            <a:ext cx="665" cy="1901990"/>
          </a:xfrm>
          <a:prstGeom prst="line">
            <a:avLst/>
          </a:prstGeom>
        </p:spPr>
        <p:style>
          <a:lnRef idx="2">
            <a:schemeClr val="accent1"/>
          </a:lnRef>
          <a:fillRef idx="0">
            <a:schemeClr val="accent1"/>
          </a:fillRef>
          <a:effectRef idx="1">
            <a:schemeClr val="accent1"/>
          </a:effectRef>
          <a:fontRef idx="minor">
            <a:schemeClr val="tx1"/>
          </a:fontRef>
        </p:style>
      </p:cxnSp>
      <p:sp>
        <p:nvSpPr>
          <p:cNvPr id="51" name="Oval 50">
            <a:extLst>
              <a:ext uri="{FF2B5EF4-FFF2-40B4-BE49-F238E27FC236}">
                <a16:creationId xmlns:a16="http://schemas.microsoft.com/office/drawing/2014/main" id="{3F02BFFF-6D9D-9251-B789-18200924DF32}"/>
              </a:ext>
            </a:extLst>
          </p:cNvPr>
          <p:cNvSpPr/>
          <p:nvPr/>
        </p:nvSpPr>
        <p:spPr>
          <a:xfrm>
            <a:off x="11304212" y="2940504"/>
            <a:ext cx="182880" cy="182880"/>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TextBox 51">
            <a:extLst>
              <a:ext uri="{FF2B5EF4-FFF2-40B4-BE49-F238E27FC236}">
                <a16:creationId xmlns:a16="http://schemas.microsoft.com/office/drawing/2014/main" id="{ACBDD427-52AA-884B-2424-888FAEDE73CB}"/>
              </a:ext>
            </a:extLst>
          </p:cNvPr>
          <p:cNvSpPr txBox="1"/>
          <p:nvPr/>
        </p:nvSpPr>
        <p:spPr>
          <a:xfrm>
            <a:off x="10538081" y="3618765"/>
            <a:ext cx="1747233" cy="1384995"/>
          </a:xfrm>
          <a:prstGeom prst="rect">
            <a:avLst/>
          </a:prstGeom>
          <a:noFill/>
        </p:spPr>
        <p:txBody>
          <a:bodyPr wrap="square" rtlCol="0">
            <a:spAutoFit/>
          </a:bodyPr>
          <a:lstStyle/>
          <a:p>
            <a:pPr algn="ctr"/>
            <a:r>
              <a:rPr lang="en-GB" sz="1400" b="1" dirty="0">
                <a:solidFill>
                  <a:srgbClr val="5B92E5"/>
                </a:solidFill>
              </a:rPr>
              <a:t>June 2026</a:t>
            </a:r>
          </a:p>
          <a:p>
            <a:pPr algn="ctr"/>
            <a:r>
              <a:rPr lang="en-GB" sz="1400" b="1" dirty="0">
                <a:solidFill>
                  <a:srgbClr val="5B92E5"/>
                </a:solidFill>
              </a:rPr>
              <a:t>WP.29</a:t>
            </a:r>
          </a:p>
          <a:p>
            <a:pPr algn="ctr"/>
            <a:r>
              <a:rPr lang="en-GB" sz="1400" b="1" dirty="0"/>
              <a:t>Consider endorsement of </a:t>
            </a:r>
          </a:p>
          <a:p>
            <a:pPr algn="ctr"/>
            <a:r>
              <a:rPr lang="en-GB" sz="1400" b="1" dirty="0"/>
              <a:t>UN Reg and UN GTR</a:t>
            </a:r>
          </a:p>
        </p:txBody>
      </p:sp>
      <p:cxnSp>
        <p:nvCxnSpPr>
          <p:cNvPr id="53" name="Straight Connector 52">
            <a:extLst>
              <a:ext uri="{FF2B5EF4-FFF2-40B4-BE49-F238E27FC236}">
                <a16:creationId xmlns:a16="http://schemas.microsoft.com/office/drawing/2014/main" id="{582CE6D1-A45E-05CE-4F2F-DFBDEA762685}"/>
              </a:ext>
            </a:extLst>
          </p:cNvPr>
          <p:cNvCxnSpPr>
            <a:cxnSpLocks/>
            <a:endCxn id="52" idx="0"/>
          </p:cNvCxnSpPr>
          <p:nvPr/>
        </p:nvCxnSpPr>
        <p:spPr>
          <a:xfrm>
            <a:off x="11395870" y="3104544"/>
            <a:ext cx="15828" cy="514221"/>
          </a:xfrm>
          <a:prstGeom prst="line">
            <a:avLst/>
          </a:prstGeom>
        </p:spPr>
        <p:style>
          <a:lnRef idx="2">
            <a:schemeClr val="accent1"/>
          </a:lnRef>
          <a:fillRef idx="0">
            <a:schemeClr val="accent1"/>
          </a:fillRef>
          <a:effectRef idx="1">
            <a:schemeClr val="accent1"/>
          </a:effectRef>
          <a:fontRef idx="minor">
            <a:schemeClr val="tx1"/>
          </a:fontRef>
        </p:style>
      </p:cxnSp>
      <p:cxnSp>
        <p:nvCxnSpPr>
          <p:cNvPr id="55" name="Straight Connector 54">
            <a:extLst>
              <a:ext uri="{FF2B5EF4-FFF2-40B4-BE49-F238E27FC236}">
                <a16:creationId xmlns:a16="http://schemas.microsoft.com/office/drawing/2014/main" id="{55615218-91D0-B48E-17F5-4577D4E46740}"/>
              </a:ext>
            </a:extLst>
          </p:cNvPr>
          <p:cNvCxnSpPr>
            <a:cxnSpLocks/>
          </p:cNvCxnSpPr>
          <p:nvPr/>
        </p:nvCxnSpPr>
        <p:spPr>
          <a:xfrm>
            <a:off x="11522001" y="3031929"/>
            <a:ext cx="527269" cy="0"/>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57" name="TextBox 56">
            <a:extLst>
              <a:ext uri="{FF2B5EF4-FFF2-40B4-BE49-F238E27FC236}">
                <a16:creationId xmlns:a16="http://schemas.microsoft.com/office/drawing/2014/main" id="{0329B608-2C04-C7AC-583E-58FA0A0585CC}"/>
              </a:ext>
            </a:extLst>
          </p:cNvPr>
          <p:cNvSpPr txBox="1"/>
          <p:nvPr/>
        </p:nvSpPr>
        <p:spPr>
          <a:xfrm>
            <a:off x="7314053" y="6089515"/>
            <a:ext cx="4072140" cy="369332"/>
          </a:xfrm>
          <a:prstGeom prst="rect">
            <a:avLst/>
          </a:prstGeom>
          <a:noFill/>
        </p:spPr>
        <p:txBody>
          <a:bodyPr wrap="none" rtlCol="0">
            <a:spAutoFit/>
          </a:bodyPr>
          <a:lstStyle/>
          <a:p>
            <a:r>
              <a:rPr lang="en-US" dirty="0">
                <a:solidFill>
                  <a:srgbClr val="FF0000"/>
                </a:solidFill>
              </a:rPr>
              <a:t>* ADS IWG activities in 2026 not shown</a:t>
            </a:r>
          </a:p>
        </p:txBody>
      </p:sp>
      <p:sp>
        <p:nvSpPr>
          <p:cNvPr id="13" name="Oval 12">
            <a:extLst>
              <a:ext uri="{FF2B5EF4-FFF2-40B4-BE49-F238E27FC236}">
                <a16:creationId xmlns:a16="http://schemas.microsoft.com/office/drawing/2014/main" id="{1CA791A1-4100-0989-C98D-A9385BF4BCCF}"/>
              </a:ext>
            </a:extLst>
          </p:cNvPr>
          <p:cNvSpPr/>
          <p:nvPr/>
        </p:nvSpPr>
        <p:spPr>
          <a:xfrm>
            <a:off x="3890045" y="2944368"/>
            <a:ext cx="182880" cy="182880"/>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2" name="Straight Connector 21">
            <a:extLst>
              <a:ext uri="{FF2B5EF4-FFF2-40B4-BE49-F238E27FC236}">
                <a16:creationId xmlns:a16="http://schemas.microsoft.com/office/drawing/2014/main" id="{72FE958C-A8FA-CD05-80F6-AE567401C643}"/>
              </a:ext>
            </a:extLst>
          </p:cNvPr>
          <p:cNvCxnSpPr>
            <a:endCxn id="13" idx="0"/>
          </p:cNvCxnSpPr>
          <p:nvPr/>
        </p:nvCxnSpPr>
        <p:spPr>
          <a:xfrm>
            <a:off x="3980590" y="2399507"/>
            <a:ext cx="895" cy="544861"/>
          </a:xfrm>
          <a:prstGeom prst="line">
            <a:avLst/>
          </a:prstGeom>
        </p:spPr>
        <p:style>
          <a:lnRef idx="2">
            <a:schemeClr val="accent1"/>
          </a:lnRef>
          <a:fillRef idx="0">
            <a:schemeClr val="accent1"/>
          </a:fillRef>
          <a:effectRef idx="1">
            <a:schemeClr val="accent1"/>
          </a:effectRef>
          <a:fontRef idx="minor">
            <a:schemeClr val="tx1"/>
          </a:fontRef>
        </p:style>
      </p:cxnSp>
      <p:sp>
        <p:nvSpPr>
          <p:cNvPr id="23" name="Oval 22">
            <a:extLst>
              <a:ext uri="{FF2B5EF4-FFF2-40B4-BE49-F238E27FC236}">
                <a16:creationId xmlns:a16="http://schemas.microsoft.com/office/drawing/2014/main" id="{06544678-B465-842F-FC99-CC5008DE65EE}"/>
              </a:ext>
            </a:extLst>
          </p:cNvPr>
          <p:cNvSpPr/>
          <p:nvPr/>
        </p:nvSpPr>
        <p:spPr>
          <a:xfrm>
            <a:off x="4696669" y="2957419"/>
            <a:ext cx="182880" cy="182880"/>
          </a:xfrm>
          <a:prstGeom prst="ellips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4" name="Straight Connector 23">
            <a:extLst>
              <a:ext uri="{FF2B5EF4-FFF2-40B4-BE49-F238E27FC236}">
                <a16:creationId xmlns:a16="http://schemas.microsoft.com/office/drawing/2014/main" id="{2E1CE004-45C7-6EDD-6F99-50697BB1BC62}"/>
              </a:ext>
            </a:extLst>
          </p:cNvPr>
          <p:cNvCxnSpPr>
            <a:cxnSpLocks/>
            <a:stCxn id="23" idx="4"/>
          </p:cNvCxnSpPr>
          <p:nvPr/>
        </p:nvCxnSpPr>
        <p:spPr>
          <a:xfrm>
            <a:off x="4788109" y="3140299"/>
            <a:ext cx="1913" cy="530952"/>
          </a:xfrm>
          <a:prstGeom prst="line">
            <a:avLst/>
          </a:prstGeom>
        </p:spPr>
        <p:style>
          <a:lnRef idx="2">
            <a:schemeClr val="accent1"/>
          </a:lnRef>
          <a:fillRef idx="0">
            <a:schemeClr val="accent1"/>
          </a:fillRef>
          <a:effectRef idx="1">
            <a:schemeClr val="accent1"/>
          </a:effectRef>
          <a:fontRef idx="minor">
            <a:schemeClr val="tx1"/>
          </a:fontRef>
        </p:style>
      </p:cxnSp>
      <p:sp>
        <p:nvSpPr>
          <p:cNvPr id="25" name="TextBox 24">
            <a:extLst>
              <a:ext uri="{FF2B5EF4-FFF2-40B4-BE49-F238E27FC236}">
                <a16:creationId xmlns:a16="http://schemas.microsoft.com/office/drawing/2014/main" id="{E160ED06-3369-CD96-0E1D-6EBCC853958A}"/>
              </a:ext>
            </a:extLst>
          </p:cNvPr>
          <p:cNvSpPr txBox="1"/>
          <p:nvPr/>
        </p:nvSpPr>
        <p:spPr>
          <a:xfrm>
            <a:off x="3124942" y="1681441"/>
            <a:ext cx="1641534" cy="738664"/>
          </a:xfrm>
          <a:prstGeom prst="rect">
            <a:avLst/>
          </a:prstGeom>
          <a:noFill/>
        </p:spPr>
        <p:txBody>
          <a:bodyPr wrap="square" rtlCol="0">
            <a:spAutoFit/>
          </a:bodyPr>
          <a:lstStyle/>
          <a:p>
            <a:pPr algn="ctr"/>
            <a:r>
              <a:rPr lang="en-GB" sz="1400" dirty="0"/>
              <a:t>28 October 2025</a:t>
            </a:r>
          </a:p>
          <a:p>
            <a:pPr algn="ctr"/>
            <a:r>
              <a:rPr lang="en-GB" sz="1400" dirty="0"/>
              <a:t>IWG-ADS #15</a:t>
            </a:r>
          </a:p>
          <a:p>
            <a:pPr algn="ctr"/>
            <a:r>
              <a:rPr lang="en-GB" sz="1400" dirty="0"/>
              <a:t>(Online)</a:t>
            </a:r>
          </a:p>
        </p:txBody>
      </p:sp>
      <p:sp>
        <p:nvSpPr>
          <p:cNvPr id="42" name="TextBox 41">
            <a:extLst>
              <a:ext uri="{FF2B5EF4-FFF2-40B4-BE49-F238E27FC236}">
                <a16:creationId xmlns:a16="http://schemas.microsoft.com/office/drawing/2014/main" id="{28F8D3C8-0C53-D603-69FF-8980D2A8F854}"/>
              </a:ext>
            </a:extLst>
          </p:cNvPr>
          <p:cNvSpPr txBox="1"/>
          <p:nvPr/>
        </p:nvSpPr>
        <p:spPr>
          <a:xfrm>
            <a:off x="3987473" y="3651511"/>
            <a:ext cx="1641534" cy="738664"/>
          </a:xfrm>
          <a:prstGeom prst="rect">
            <a:avLst/>
          </a:prstGeom>
          <a:noFill/>
        </p:spPr>
        <p:txBody>
          <a:bodyPr wrap="square" rtlCol="0">
            <a:spAutoFit/>
          </a:bodyPr>
          <a:lstStyle/>
          <a:p>
            <a:pPr algn="ctr"/>
            <a:r>
              <a:rPr lang="en-GB" sz="1400" dirty="0"/>
              <a:t>25 November 2025</a:t>
            </a:r>
          </a:p>
          <a:p>
            <a:pPr algn="ctr"/>
            <a:r>
              <a:rPr lang="en-GB" sz="1400" dirty="0"/>
              <a:t>IWG-ADS #16</a:t>
            </a:r>
          </a:p>
          <a:p>
            <a:pPr algn="ctr"/>
            <a:r>
              <a:rPr lang="en-GB" sz="1400" dirty="0"/>
              <a:t>(Online)</a:t>
            </a:r>
          </a:p>
        </p:txBody>
      </p:sp>
    </p:spTree>
    <p:extLst>
      <p:ext uri="{BB962C8B-B14F-4D97-AF65-F5344CB8AC3E}">
        <p14:creationId xmlns:p14="http://schemas.microsoft.com/office/powerpoint/2010/main" val="40942787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8422D08C252547BB1CFA7F78E2CB83" ma:contentTypeVersion="21" ma:contentTypeDescription="Create a new document." ma:contentTypeScope="" ma:versionID="70aa97d293dc1b068aad8ec574bd5b29">
  <xsd:schema xmlns:xsd="http://www.w3.org/2001/XMLSchema" xmlns:xs="http://www.w3.org/2001/XMLSchema" xmlns:p="http://schemas.microsoft.com/office/2006/metadata/properties" xmlns:ns2="4b4a1c0d-4a69-4996-a84a-fc699b9f49de" xmlns:ns3="acccb6d4-dbe5-46d2-b4d3-5733603d8cc6" xmlns:ns4="985ec44e-1bab-4c0b-9df0-6ba128686fc9" targetNamespace="http://schemas.microsoft.com/office/2006/metadata/properties" ma:root="true" ma:fieldsID="116effa8a8d4dca7515820515ac66886" ns2:_="" ns3:_="" ns4:_="">
    <xsd:import namespace="4b4a1c0d-4a69-4996-a84a-fc699b9f49de"/>
    <xsd:import namespace="acccb6d4-dbe5-46d2-b4d3-5733603d8cc6"/>
    <xsd:import namespace="985ec44e-1bab-4c0b-9df0-6ba128686f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element ref="ns3:MediaServiceBillingMetadata" minOccurs="0"/>
                <xsd:element ref="ns3:Pa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4a1c0d-4a69-4996-a84a-fc699b9f49d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ccb6d4-dbe5-46d2-b4d3-5733603d8cc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element name="Path" ma:index="27" nillable="true" ma:displayName="Path" ma:internalName="Path">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2cb41a6-c265-4598-b948-df01c7e084ec}" ma:internalName="TaxCatchAll" ma:showField="CatchAllData" ma:web="4b4a1c0d-4a69-4996-a84a-fc699b9f49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cccb6d4-dbe5-46d2-b4d3-5733603d8cc6">
      <Terms xmlns="http://schemas.microsoft.com/office/infopath/2007/PartnerControls"/>
    </lcf76f155ced4ddcb4097134ff3c332f>
    <TaxCatchAll xmlns="985ec44e-1bab-4c0b-9df0-6ba128686fc9" xsi:nil="true"/>
    <Path xmlns="acccb6d4-dbe5-46d2-b4d3-5733603d8cc6" xsi:nil="true"/>
  </documentManagement>
</p:properties>
</file>

<file path=customXml/itemProps1.xml><?xml version="1.0" encoding="utf-8"?>
<ds:datastoreItem xmlns:ds="http://schemas.openxmlformats.org/officeDocument/2006/customXml" ds:itemID="{4529F005-3F8B-4962-B5E3-74F84939D316}"/>
</file>

<file path=customXml/itemProps2.xml><?xml version="1.0" encoding="utf-8"?>
<ds:datastoreItem xmlns:ds="http://schemas.openxmlformats.org/officeDocument/2006/customXml" ds:itemID="{B858678F-C18A-4107-9EC0-7FED695F86B7}">
  <ds:schemaRefs>
    <ds:schemaRef ds:uri="http://schemas.microsoft.com/sharepoint/v3/contenttype/forms"/>
  </ds:schemaRefs>
</ds:datastoreItem>
</file>

<file path=customXml/itemProps3.xml><?xml version="1.0" encoding="utf-8"?>
<ds:datastoreItem xmlns:ds="http://schemas.openxmlformats.org/officeDocument/2006/customXml" ds:itemID="{55564348-1498-454C-9F0A-CB9BD60E23EE}">
  <ds:schemaRefs>
    <ds:schemaRef ds:uri="http://purl.org/dc/terms/"/>
    <ds:schemaRef ds:uri="http://schemas.microsoft.com/office/2006/documentManagement/types"/>
    <ds:schemaRef ds:uri="http://schemas.microsoft.com/office/infopath/2007/PartnerControls"/>
    <ds:schemaRef ds:uri="acccb6d4-dbe5-46d2-b4d3-5733603d8cc6"/>
    <ds:schemaRef ds:uri="http://purl.org/dc/elements/1.1/"/>
    <ds:schemaRef ds:uri="http://schemas.openxmlformats.org/package/2006/metadata/core-properties"/>
    <ds:schemaRef ds:uri="985ec44e-1bab-4c0b-9df0-6ba128686fc9"/>
    <ds:schemaRef ds:uri="http://schemas.microsoft.com/office/2006/metadata/properties"/>
    <ds:schemaRef ds:uri="4b4a1c0d-4a69-4996-a84a-fc699b9f49de"/>
    <ds:schemaRef ds:uri="http://www.w3.org/XML/1998/namespace"/>
    <ds:schemaRef ds:uri="http://purl.org/dc/dcmitype/"/>
  </ds:schemaRefs>
</ds:datastoreItem>
</file>

<file path=docMetadata/LabelInfo.xml><?xml version="1.0" encoding="utf-8"?>
<clbl:labelList xmlns:clbl="http://schemas.microsoft.com/office/2020/mipLabelMetadata">
  <clbl:label id="{0f9e35db-544f-4f60-bdcc-5ea416e6dc70}" enabled="0" method="" siteId="{0f9e35db-544f-4f60-bdcc-5ea416e6dc70}" removed="1"/>
  <clbl:label id="{acff5881-7115-48df-9cd6-e99e771d283f}" enabled="1" method="Privileged" siteId="{28b782fb-41e1-48ea-bfc3-ad7558ce7136}" removed="0"/>
</clbl:labelList>
</file>

<file path=docProps/app.xml><?xml version="1.0" encoding="utf-8"?>
<Properties xmlns="http://schemas.openxmlformats.org/officeDocument/2006/extended-properties" xmlns:vt="http://schemas.openxmlformats.org/officeDocument/2006/docPropsVTypes">
  <TotalTime>1364</TotalTime>
  <Words>1100</Words>
  <Application>Microsoft Office PowerPoint</Application>
  <PresentationFormat>Widescreen</PresentationFormat>
  <Paragraphs>173</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Arial</vt:lpstr>
      <vt:lpstr>Calibri</vt:lpstr>
      <vt:lpstr>Roboto</vt:lpstr>
      <vt:lpstr>Roboto Light</vt:lpstr>
      <vt:lpstr>Times New Roman</vt:lpstr>
      <vt:lpstr>Office Theme</vt:lpstr>
      <vt:lpstr>ADS IWG Status Report</vt:lpstr>
      <vt:lpstr>Content</vt:lpstr>
      <vt:lpstr>Progress since 22nd GRVA (June 2025)</vt:lpstr>
      <vt:lpstr>Overview of common provisions</vt:lpstr>
      <vt:lpstr>Overview of common provisions (ADS-13-03)</vt:lpstr>
      <vt:lpstr>II. Manufacturer requirements</vt:lpstr>
      <vt:lpstr>III. Compliance assessments</vt:lpstr>
      <vt:lpstr>IV. Post-deployment safety</vt:lpstr>
      <vt:lpstr>Plan going forward</vt:lpstr>
      <vt:lpstr>Priorities for IWG #14 (Canada)</vt:lpstr>
      <vt:lpstr>Looking beyond Canada</vt:lpstr>
      <vt:lpstr>23rd session GRVA: key points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3rd Session Status Review</dc:title>
  <dc:creator>Damm, Richard</dc:creator>
  <cp:lastModifiedBy>Francois Guichard</cp:lastModifiedBy>
  <cp:revision>49</cp:revision>
  <cp:lastPrinted>2024-09-03T09:35:08Z</cp:lastPrinted>
  <dcterms:created xsi:type="dcterms:W3CDTF">2024-05-13T08:09:26Z</dcterms:created>
  <dcterms:modified xsi:type="dcterms:W3CDTF">2025-09-19T17:04:36Z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bd9ddd1-4d20-43f6-abfa-fc3c07406f94_Enabled">
    <vt:lpwstr>true</vt:lpwstr>
  </property>
  <property fmtid="{D5CDD505-2E9C-101B-9397-08002B2CF9AE}" pid="3" name="MSIP_Label_6bd9ddd1-4d20-43f6-abfa-fc3c07406f94_SetDate">
    <vt:lpwstr>2024-07-10T17:00:33Z</vt:lpwstr>
  </property>
  <property fmtid="{D5CDD505-2E9C-101B-9397-08002B2CF9AE}" pid="4" name="MSIP_Label_6bd9ddd1-4d20-43f6-abfa-fc3c07406f94_Method">
    <vt:lpwstr>Standard</vt:lpwstr>
  </property>
  <property fmtid="{D5CDD505-2E9C-101B-9397-08002B2CF9AE}" pid="5" name="MSIP_Label_6bd9ddd1-4d20-43f6-abfa-fc3c07406f94_Name">
    <vt:lpwstr>Commission Use</vt:lpwstr>
  </property>
  <property fmtid="{D5CDD505-2E9C-101B-9397-08002B2CF9AE}" pid="6" name="MSIP_Label_6bd9ddd1-4d20-43f6-abfa-fc3c07406f94_SiteId">
    <vt:lpwstr>b24c8b06-522c-46fe-9080-70926f8dddb1</vt:lpwstr>
  </property>
  <property fmtid="{D5CDD505-2E9C-101B-9397-08002B2CF9AE}" pid="7" name="MSIP_Label_6bd9ddd1-4d20-43f6-abfa-fc3c07406f94_ActionId">
    <vt:lpwstr>57bf1e16-331f-4d3c-856a-669be53e9103</vt:lpwstr>
  </property>
  <property fmtid="{D5CDD505-2E9C-101B-9397-08002B2CF9AE}" pid="8" name="MSIP_Label_6bd9ddd1-4d20-43f6-abfa-fc3c07406f94_ContentBits">
    <vt:lpwstr>0</vt:lpwstr>
  </property>
  <property fmtid="{D5CDD505-2E9C-101B-9397-08002B2CF9AE}" pid="9" name="ContentTypeId">
    <vt:lpwstr>0x0101003B8422D08C252547BB1CFA7F78E2CB83</vt:lpwstr>
  </property>
  <property fmtid="{D5CDD505-2E9C-101B-9397-08002B2CF9AE}" pid="10" name="MSIP_Label_b5bbdc02-cb35-4d29-b911-7fc063a80903_Enabled">
    <vt:lpwstr>true</vt:lpwstr>
  </property>
  <property fmtid="{D5CDD505-2E9C-101B-9397-08002B2CF9AE}" pid="11" name="MSIP_Label_b5bbdc02-cb35-4d29-b911-7fc063a80903_SetDate">
    <vt:lpwstr>2025-09-08T08:44:31Z</vt:lpwstr>
  </property>
  <property fmtid="{D5CDD505-2E9C-101B-9397-08002B2CF9AE}" pid="12" name="MSIP_Label_b5bbdc02-cb35-4d29-b911-7fc063a80903_Method">
    <vt:lpwstr>Privileged</vt:lpwstr>
  </property>
  <property fmtid="{D5CDD505-2E9C-101B-9397-08002B2CF9AE}" pid="13" name="MSIP_Label_b5bbdc02-cb35-4d29-b911-7fc063a80903_Name">
    <vt:lpwstr>Unclassified (No Marking)</vt:lpwstr>
  </property>
  <property fmtid="{D5CDD505-2E9C-101B-9397-08002B2CF9AE}" pid="14" name="MSIP_Label_b5bbdc02-cb35-4d29-b911-7fc063a80903_SiteId">
    <vt:lpwstr>2008ffa9-c9b2-4d97-9ad9-4ace25386be7</vt:lpwstr>
  </property>
  <property fmtid="{D5CDD505-2E9C-101B-9397-08002B2CF9AE}" pid="15" name="MSIP_Label_b5bbdc02-cb35-4d29-b911-7fc063a80903_ActionId">
    <vt:lpwstr>3a1b7a5c-c161-4172-a6fe-315740609169</vt:lpwstr>
  </property>
  <property fmtid="{D5CDD505-2E9C-101B-9397-08002B2CF9AE}" pid="16" name="MSIP_Label_b5bbdc02-cb35-4d29-b911-7fc063a80903_ContentBits">
    <vt:lpwstr>0</vt:lpwstr>
  </property>
  <property fmtid="{D5CDD505-2E9C-101B-9397-08002B2CF9AE}" pid="17" name="MSIP_Label_b5bbdc02-cb35-4d29-b911-7fc063a80903_Tag">
    <vt:lpwstr>10, 0, 1, 1</vt:lpwstr>
  </property>
  <property fmtid="{D5CDD505-2E9C-101B-9397-08002B2CF9AE}" pid="18" name="MediaServiceImageTags">
    <vt:lpwstr/>
  </property>
  <property fmtid="{D5CDD505-2E9C-101B-9397-08002B2CF9AE}" pid="19" name="gba66df640194346a5267c50f24d4797">
    <vt:lpwstr/>
  </property>
  <property fmtid="{D5CDD505-2E9C-101B-9397-08002B2CF9AE}" pid="20" name="Office_x0020_of_x0020_Origin">
    <vt:lpwstr/>
  </property>
  <property fmtid="{D5CDD505-2E9C-101B-9397-08002B2CF9AE}" pid="21" name="Office of Origin">
    <vt:lpwstr/>
  </property>
</Properties>
</file>