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66" r:id="rId8"/>
    <p:sldId id="268" r:id="rId9"/>
    <p:sldId id="269" r:id="rId10"/>
    <p:sldId id="271" r:id="rId11"/>
    <p:sldId id="270" r:id="rId12"/>
    <p:sldId id="259" r:id="rId13"/>
    <p:sldId id="267" r:id="rId14"/>
  </p:sldIdLst>
  <p:sldSz cx="12192000" cy="6858000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A29C9D-3858-96FE-F648-63DCA614AB60}" name="GRIGORATOS Theodoros (JRC-ISPRA)" initials="TG" userId="S::Theodoros.GRIGORATOS@ec.europa.eu::f13441e8-f0f6-4bf8-a45c-45143031221d" providerId="AD"/>
  <p188:author id="{1D7F83B8-2C47-4C24-2D45-51150F7F93C4}" name="Nicolas De Mahieu" initials="ND" userId="S::ndm@etrto.org::86ffda28-54bf-46cb-8307-ac4eaeeea85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15"/>
    <p:restoredTop sz="94658"/>
  </p:normalViewPr>
  <p:slideViewPr>
    <p:cSldViewPr snapToGrid="0">
      <p:cViewPr varScale="1">
        <p:scale>
          <a:sx n="70" d="100"/>
          <a:sy n="70" d="100"/>
        </p:scale>
        <p:origin x="3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Cuenot" userId="9928dff3-8fa4-42b5-9d6e-cd4dcb89281b" providerId="ADAL" clId="{7C215A0D-2EB0-405B-AF0D-A7ACAC5C7A71}"/>
    <pc:docChg chg="modSld">
      <pc:chgData name="Francois Cuenot" userId="9928dff3-8fa4-42b5-9d6e-cd4dcb89281b" providerId="ADAL" clId="{7C215A0D-2EB0-405B-AF0D-A7ACAC5C7A71}" dt="2025-03-25T16:53:34.325" v="2" actId="6549"/>
      <pc:docMkLst>
        <pc:docMk/>
      </pc:docMkLst>
      <pc:sldChg chg="modSp mod">
        <pc:chgData name="Francois Cuenot" userId="9928dff3-8fa4-42b5-9d6e-cd4dcb89281b" providerId="ADAL" clId="{7C215A0D-2EB0-405B-AF0D-A7ACAC5C7A71}" dt="2025-03-25T16:53:34.325" v="2" actId="6549"/>
        <pc:sldMkLst>
          <pc:docMk/>
          <pc:sldMk cId="1472386309" sldId="256"/>
        </pc:sldMkLst>
        <pc:spChg chg="mod">
          <ac:chgData name="Francois Cuenot" userId="9928dff3-8fa4-42b5-9d6e-cd4dcb89281b" providerId="ADAL" clId="{7C215A0D-2EB0-405B-AF0D-A7ACAC5C7A71}" dt="2025-03-25T16:53:34.325" v="2" actId="6549"/>
          <ac:spMkLst>
            <pc:docMk/>
            <pc:sldMk cId="1472386309" sldId="256"/>
            <ac:spMk id="5" creationId="{1911E3F7-4975-4BCD-A19E-D1EE644E3526}"/>
          </ac:spMkLst>
        </pc:spChg>
      </pc:sldChg>
    </pc:docChg>
  </pc:docChgLst>
  <pc:docChgLst>
    <pc:chgData name="David Miles" userId="a427bd90-0b1e-40b4-a2c3-e4a6b3a84fcd" providerId="ADAL" clId="{F24C1A10-904E-429A-BB09-A6618C1D509F}"/>
    <pc:docChg chg="modSld">
      <pc:chgData name="David Miles" userId="a427bd90-0b1e-40b4-a2c3-e4a6b3a84fcd" providerId="ADAL" clId="{F24C1A10-904E-429A-BB09-A6618C1D509F}" dt="2025-03-25T16:40:47.680" v="9" actId="13926"/>
      <pc:docMkLst>
        <pc:docMk/>
      </pc:docMkLst>
      <pc:sldChg chg="modSp mod">
        <pc:chgData name="David Miles" userId="a427bd90-0b1e-40b4-a2c3-e4a6b3a84fcd" providerId="ADAL" clId="{F24C1A10-904E-429A-BB09-A6618C1D509F}" dt="2025-03-25T16:39:47.039" v="2" actId="13926"/>
        <pc:sldMkLst>
          <pc:docMk/>
          <pc:sldMk cId="1785079533" sldId="257"/>
        </pc:sldMkLst>
        <pc:graphicFrameChg chg="modGraphic">
          <ac:chgData name="David Miles" userId="a427bd90-0b1e-40b4-a2c3-e4a6b3a84fcd" providerId="ADAL" clId="{F24C1A10-904E-429A-BB09-A6618C1D509F}" dt="2025-03-25T16:39:47.039" v="2" actId="13926"/>
          <ac:graphicFrameMkLst>
            <pc:docMk/>
            <pc:sldMk cId="1785079533" sldId="257"/>
            <ac:graphicFrameMk id="10" creationId="{C8594C73-26ED-49AC-BB15-8A214F054849}"/>
          </ac:graphicFrameMkLst>
        </pc:graphicFrameChg>
      </pc:sldChg>
      <pc:sldChg chg="modSp mod">
        <pc:chgData name="David Miles" userId="a427bd90-0b1e-40b4-a2c3-e4a6b3a84fcd" providerId="ADAL" clId="{F24C1A10-904E-429A-BB09-A6618C1D509F}" dt="2025-03-25T16:39:56.643" v="3" actId="13926"/>
        <pc:sldMkLst>
          <pc:docMk/>
          <pc:sldMk cId="877310329" sldId="258"/>
        </pc:sldMkLst>
        <pc:spChg chg="mod">
          <ac:chgData name="David Miles" userId="a427bd90-0b1e-40b4-a2c3-e4a6b3a84fcd" providerId="ADAL" clId="{F24C1A10-904E-429A-BB09-A6618C1D509F}" dt="2025-03-25T16:39:56.643" v="3" actId="13926"/>
          <ac:spMkLst>
            <pc:docMk/>
            <pc:sldMk cId="877310329" sldId="258"/>
            <ac:spMk id="6" creationId="{57D7C7A9-48CE-448F-9DB6-ABD4EEF7C894}"/>
          </ac:spMkLst>
        </pc:spChg>
      </pc:sldChg>
      <pc:sldChg chg="modSp mod">
        <pc:chgData name="David Miles" userId="a427bd90-0b1e-40b4-a2c3-e4a6b3a84fcd" providerId="ADAL" clId="{F24C1A10-904E-429A-BB09-A6618C1D509F}" dt="2025-03-25T16:40:47.680" v="9" actId="13926"/>
        <pc:sldMkLst>
          <pc:docMk/>
          <pc:sldMk cId="4184192775" sldId="259"/>
        </pc:sldMkLst>
        <pc:graphicFrameChg chg="modGraphic">
          <ac:chgData name="David Miles" userId="a427bd90-0b1e-40b4-a2c3-e4a6b3a84fcd" providerId="ADAL" clId="{F24C1A10-904E-429A-BB09-A6618C1D509F}" dt="2025-03-25T16:40:47.680" v="9" actId="13926"/>
          <ac:graphicFrameMkLst>
            <pc:docMk/>
            <pc:sldMk cId="4184192775" sldId="259"/>
            <ac:graphicFrameMk id="11" creationId="{FCEED9E6-0F59-9F6A-D380-2D8D4689BD0C}"/>
          </ac:graphicFrameMkLst>
        </pc:graphicFrameChg>
      </pc:sldChg>
      <pc:sldChg chg="modSp mod">
        <pc:chgData name="David Miles" userId="a427bd90-0b1e-40b4-a2c3-e4a6b3a84fcd" providerId="ADAL" clId="{F24C1A10-904E-429A-BB09-A6618C1D509F}" dt="2025-03-25T16:40:07.615" v="4" actId="13926"/>
        <pc:sldMkLst>
          <pc:docMk/>
          <pc:sldMk cId="2386418732" sldId="268"/>
        </pc:sldMkLst>
        <pc:graphicFrameChg chg="modGraphic">
          <ac:chgData name="David Miles" userId="a427bd90-0b1e-40b4-a2c3-e4a6b3a84fcd" providerId="ADAL" clId="{F24C1A10-904E-429A-BB09-A6618C1D509F}" dt="2025-03-25T16:40:07.615" v="4" actId="13926"/>
          <ac:graphicFrameMkLst>
            <pc:docMk/>
            <pc:sldMk cId="2386418732" sldId="268"/>
            <ac:graphicFrameMk id="12" creationId="{D4E40076-F9D2-E853-C1BD-F50E8E0E2A28}"/>
          </ac:graphicFrameMkLst>
        </pc:graphicFrameChg>
      </pc:sldChg>
      <pc:sldChg chg="modSp mod">
        <pc:chgData name="David Miles" userId="a427bd90-0b1e-40b4-a2c3-e4a6b3a84fcd" providerId="ADAL" clId="{F24C1A10-904E-429A-BB09-A6618C1D509F}" dt="2025-03-25T16:40:17.533" v="5" actId="13926"/>
        <pc:sldMkLst>
          <pc:docMk/>
          <pc:sldMk cId="1565553383" sldId="269"/>
        </pc:sldMkLst>
        <pc:spChg chg="mod">
          <ac:chgData name="David Miles" userId="a427bd90-0b1e-40b4-a2c3-e4a6b3a84fcd" providerId="ADAL" clId="{F24C1A10-904E-429A-BB09-A6618C1D509F}" dt="2025-03-25T16:40:17.533" v="5" actId="13926"/>
          <ac:spMkLst>
            <pc:docMk/>
            <pc:sldMk cId="1565553383" sldId="269"/>
            <ac:spMk id="10" creationId="{0AC82987-0B38-E834-AE93-66BCDDB16528}"/>
          </ac:spMkLst>
        </pc:spChg>
      </pc:sldChg>
      <pc:sldChg chg="modSp mod">
        <pc:chgData name="David Miles" userId="a427bd90-0b1e-40b4-a2c3-e4a6b3a84fcd" providerId="ADAL" clId="{F24C1A10-904E-429A-BB09-A6618C1D509F}" dt="2025-03-25T16:40:32.400" v="7" actId="13926"/>
        <pc:sldMkLst>
          <pc:docMk/>
          <pc:sldMk cId="2584127629" sldId="270"/>
        </pc:sldMkLst>
        <pc:spChg chg="mod">
          <ac:chgData name="David Miles" userId="a427bd90-0b1e-40b4-a2c3-e4a6b3a84fcd" providerId="ADAL" clId="{F24C1A10-904E-429A-BB09-A6618C1D509F}" dt="2025-03-25T16:40:32.400" v="7" actId="13926"/>
          <ac:spMkLst>
            <pc:docMk/>
            <pc:sldMk cId="2584127629" sldId="270"/>
            <ac:spMk id="7" creationId="{D5550706-E626-6263-BD0A-549E4DC1E584}"/>
          </ac:spMkLst>
        </pc:spChg>
      </pc:sldChg>
      <pc:sldChg chg="modSp mod">
        <pc:chgData name="David Miles" userId="a427bd90-0b1e-40b4-a2c3-e4a6b3a84fcd" providerId="ADAL" clId="{F24C1A10-904E-429A-BB09-A6618C1D509F}" dt="2025-03-25T16:40:24.201" v="6" actId="13926"/>
        <pc:sldMkLst>
          <pc:docMk/>
          <pc:sldMk cId="3704981687" sldId="271"/>
        </pc:sldMkLst>
        <pc:spChg chg="mod">
          <ac:chgData name="David Miles" userId="a427bd90-0b1e-40b4-a2c3-e4a6b3a84fcd" providerId="ADAL" clId="{F24C1A10-904E-429A-BB09-A6618C1D509F}" dt="2025-03-25T16:40:24.201" v="6" actId="13926"/>
          <ac:spMkLst>
            <pc:docMk/>
            <pc:sldMk cId="3704981687" sldId="271"/>
            <ac:spMk id="6" creationId="{86CC9F19-5599-2721-36FC-14FD0A5B1BC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4EF9F-9D52-4695-A44D-FB890489DBF6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938DF-F9AF-4B02-BED8-B72447F421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033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181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966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720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11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A8E8A-45E8-11F0-FF29-5258D4FE0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528E5E-646F-0B2F-B25C-F385B27FD9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219C2C-AA0B-3B9A-BFD1-F3A5EEB019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718CBB-1F78-0043-9045-734E9B9C1E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7938DF-F9AF-4B02-BED8-B72447F4216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47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307318-A9C1-484F-97C1-1BA62A7E6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D8C7C0-1393-4211-B0EB-6708AEFD9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A509B-A224-4DD5-90B5-422ECCF6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78DA-A0D3-4E2D-BEEC-C2F1CAB2C6D3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6B98BE-5FA9-4347-9DAD-7827D71E6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C49402-AB7D-4EF9-8064-972C5F80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42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B7B8F-745E-4F78-B9E5-54DB7091A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F8308E-A6CA-4381-8D57-D68882F1B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162A46-D2CC-4B04-AE86-F7C2336B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24C7-B93C-4E45-80A1-FE40CDD1A438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832911-037B-4B83-95E4-E9BE1D2CC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2011DE-2916-470E-839D-E9B0035E6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77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FE91C24-EE31-4E44-9DBC-2EBB0C4BBD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3470B3-508D-4D29-90D6-55939FFF28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095140-FBE1-470D-9A48-909683AC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55B9F-D1C0-4C79-87C1-A7B157A55817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8D538-BCDA-4E18-8EB7-0909F6E4A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273F31-2AD7-4E1D-BAA8-ECBB7758A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49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C3DCB-3707-4E24-B0DC-2CFCD1C5F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5D9488-3D79-4A3D-A8FB-8BB1D3591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FE5FC9-6579-4EC2-A4FB-683ABD20F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AA86-E047-487D-80F7-A97802F7B5C8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D6E683-69D5-4CE8-8BF7-3F96687E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690EC6-84B5-40EF-97D3-9A6C3ABA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3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146BD-2856-4C3F-B591-7C31CADD2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5F9135-9CB1-48DB-86B4-5BDBB739A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9F508D-C550-4A2E-8649-3618F803A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9207-4492-4065-9801-9453DB018007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DD71BD-5089-45A9-8A5A-91799F71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1877C5-2929-49B3-A86F-054F85AB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744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0C959-A50F-45EF-9DD3-0234BBC66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77D705-E10E-49C1-8A16-7E4F6FEAC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A85F87-4819-4DDD-95AA-EFD94A67B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0118BD-007F-4993-B4F5-657DEC17D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4CC2-5405-4F2A-BCCC-58BA75DDD253}" type="datetime1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531070-2C7A-4D12-9D28-33C8BD02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8FBB72-F70E-4C56-8A03-3856BBBFB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27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61837-9F1F-4270-9580-519B439B0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A434F4-FEAD-43E8-96FE-352F16371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AA7A1F-2040-4A64-B2A3-BD712E505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E3C050-DF9B-4AAD-A556-8F37490996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41CE5DF-3222-4B1D-AE5D-CED47DDAC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3355AD-FD91-447C-9F16-FB61723B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191F-D135-40AE-9642-9E7BB3B65D54}" type="datetime1">
              <a:rPr lang="fr-FR" smtClean="0"/>
              <a:t>25/03/2025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02E8D0B-3265-4A6D-8719-B2F14FB2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5C3BF6A-2B3C-493B-9821-90701B6D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68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668030-FE46-4D89-8F49-C389C0DA7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0F2EF97-09B9-4518-B672-A6BE7A748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1A9B-2E0B-4D37-9FDF-410735C3A641}" type="datetime1">
              <a:rPr lang="fr-FR" smtClean="0"/>
              <a:t>25/03/2025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2E9CD8-22CF-49E7-B84D-0BFB2560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7770AD-6343-4DCE-B811-5876A81B8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04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36F3BB-5A65-4AD0-8749-3645F7063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8ED7E-8BB5-42C0-8139-D8EF515BD977}" type="datetime1">
              <a:rPr lang="fr-FR" smtClean="0"/>
              <a:t>25/03/2025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35C1573-ACF5-4971-B02F-7CA33B9F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1B1A1D-C2C0-4EE3-9B1C-33B136EF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85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65A63-C234-4984-BAA0-43F9C99B0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627B8A-6E99-4143-A8F7-087780105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35E20D-6A73-4B0E-B963-5840CBB4F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4B6E52-419C-410C-9BF5-88412C0C4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0B33-499A-49AE-AEA1-9A434F21096A}" type="datetime1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A3B642-1C3B-476A-8304-387866F3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D88692-4F7D-4791-A22F-1084188B4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3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D7FC1E-4579-47F0-8672-C0F11BB71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85F5D9A-8C8B-40A4-9D35-8E9DA931D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EA8ECE-D47C-4D51-8A8C-99AE0D06E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B55F8D-135D-4C07-8C83-0FF3E4B19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6009-2997-4D6F-88E4-027E17E67152}" type="datetime1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7BC928-7CCE-4DC5-8B79-873236DD4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3969C5-ADDB-4679-A7CB-0C6DC779D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74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B9E638-4966-4F26-8C98-D2A39BB6D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2A8DD3-7575-443B-9F90-7A17D3948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19A280-0A06-4552-9BF7-24C3DE9EA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56CD1-A6EC-4524-AFC5-FBD0D3964DDC}" type="datetime1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7BBE03-46A4-4B80-9EFB-92E7F04D5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TF on Tyre Abrasion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A22998-0C5A-446D-9F3D-871C8DBDB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5D37-6DEC-499C-8062-DD8488EC10D3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BB9DF1-1229-1A3C-563C-91E584C5DFD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65813" y="635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1981ED-FA5D-A7F0-6BFF-1B7568B2C27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4976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icente.Franco@ec.europa.eu" TargetMode="External"/><Relationship Id="rId2" Type="http://schemas.openxmlformats.org/officeDocument/2006/relationships/hyperlink" Target="mailto:David.Miles@dft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nece.org/sites/default/files/2025-02/GRBP-81-24e.pdf" TargetMode="External"/><Relationship Id="rId4" Type="http://schemas.openxmlformats.org/officeDocument/2006/relationships/hyperlink" Target="https://wiki.unece.org/pages/viewpage.action?pageId=16069435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hyperlink" Target="https://wiki.unece.org/display/trans/TF+TA+session+28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wiki.unece.org/display/trans/TF+TA+session+2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iki.unece.org/display/trans/TF+TA+session+31" TargetMode="External"/><Relationship Id="rId5" Type="http://schemas.openxmlformats.org/officeDocument/2006/relationships/hyperlink" Target="https://wiki.unece.org/display/trans/TF+TA+session+30" TargetMode="External"/><Relationship Id="rId10" Type="http://schemas.openxmlformats.org/officeDocument/2006/relationships/image" Target="../media/image4.svg"/><Relationship Id="rId4" Type="http://schemas.openxmlformats.org/officeDocument/2006/relationships/hyperlink" Target="https://wiki.unece.org/display/trans/TF+TA+session+29" TargetMode="Externa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nece.org/transport/documents/2023/11/working-documents/tfta-proposal-supplement-02-04-series-amendments-un-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nece.org/sites/default/files/2024-04/ECE-TRANS-WP29-2024-065e%20.pdf" TargetMode="External"/><Relationship Id="rId4" Type="http://schemas.openxmlformats.org/officeDocument/2006/relationships/hyperlink" Target="https://unece.org/sites/default/files/2024-02/GRBP-79-12-Rev.2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download/attachments/283279452/TA-30-2%20%20timeline%20for%20C1%20250221%20including%20TAPP%20and%20TADG.xlsx?api=v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7BCCB5-8479-4331-A885-879B3AAA67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 "/>
              </a:rPr>
              <a:t>Status</a:t>
            </a:r>
            <a:r>
              <a:rPr lang="fr-FR" dirty="0">
                <a:latin typeface="Calibri "/>
              </a:rPr>
              <a:t> report to 92</a:t>
            </a:r>
            <a:r>
              <a:rPr lang="fr-FR" baseline="30000" dirty="0">
                <a:latin typeface="Calibri "/>
              </a:rPr>
              <a:t>nd</a:t>
            </a:r>
            <a:r>
              <a:rPr lang="fr-FR" dirty="0">
                <a:latin typeface="Calibri "/>
              </a:rPr>
              <a:t> GRPE </a:t>
            </a:r>
            <a:br>
              <a:rPr lang="fr-FR" dirty="0">
                <a:latin typeface="Calibri "/>
              </a:rPr>
            </a:br>
            <a:r>
              <a:rPr lang="fr-FR" sz="4000" dirty="0">
                <a:latin typeface="Calibri "/>
              </a:rPr>
              <a:t>(</a:t>
            </a:r>
            <a:r>
              <a:rPr lang="en-GB" sz="4000" dirty="0">
                <a:latin typeface="Calibri "/>
              </a:rPr>
              <a:t>March</a:t>
            </a:r>
            <a:r>
              <a:rPr lang="fr-FR" sz="4000" dirty="0">
                <a:latin typeface="Calibri "/>
              </a:rPr>
              <a:t> 2025)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36EA22-533B-4F31-BFC6-8902F03D2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42715"/>
            <a:ext cx="9144000" cy="1655762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alibri "/>
              </a:rPr>
              <a:t>Task Force on Tyre Abrasion</a:t>
            </a:r>
          </a:p>
          <a:p>
            <a:r>
              <a:rPr lang="en-GB" sz="3200" dirty="0">
                <a:latin typeface="Calibri "/>
              </a:rPr>
              <a:t>On behalf of GRBP and GRPE</a:t>
            </a:r>
            <a:r>
              <a:rPr lang="en-GB" sz="4000" dirty="0">
                <a:latin typeface="Calibri "/>
              </a:rPr>
              <a:t> </a:t>
            </a:r>
          </a:p>
          <a:p>
            <a:endParaRPr lang="en-GB" sz="4800" dirty="0">
              <a:latin typeface="Calibri 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977854-C418-4DF5-BCE5-6F02F3D39C22}"/>
              </a:ext>
            </a:extLst>
          </p:cNvPr>
          <p:cNvSpPr/>
          <p:nvPr/>
        </p:nvSpPr>
        <p:spPr>
          <a:xfrm>
            <a:off x="0" y="139118"/>
            <a:ext cx="3601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chemeClr val="tx1"/>
                </a:solidFill>
                <a:latin typeface="Calibri "/>
              </a:rPr>
              <a:t>Transmitted by the co-chairs </a:t>
            </a:r>
            <a:br>
              <a:rPr lang="en-GB">
                <a:solidFill>
                  <a:schemeClr val="tx1"/>
                </a:solidFill>
                <a:latin typeface="Calibri "/>
              </a:rPr>
            </a:br>
            <a:r>
              <a:rPr lang="en-GB">
                <a:solidFill>
                  <a:schemeClr val="tx1"/>
                </a:solidFill>
                <a:latin typeface="Calibri "/>
              </a:rPr>
              <a:t>of </a:t>
            </a:r>
            <a:r>
              <a:rPr lang="en-GB">
                <a:latin typeface="Calibri "/>
              </a:rPr>
              <a:t>TF </a:t>
            </a:r>
            <a:r>
              <a:rPr lang="en-GB">
                <a:solidFill>
                  <a:schemeClr val="tx1"/>
                </a:solidFill>
                <a:latin typeface="Calibri "/>
              </a:rPr>
              <a:t>for Tyre </a:t>
            </a:r>
            <a:r>
              <a:rPr lang="en-GB">
                <a:latin typeface="Calibri "/>
              </a:rPr>
              <a:t>Ab</a:t>
            </a:r>
            <a:r>
              <a:rPr lang="en-GB">
                <a:solidFill>
                  <a:schemeClr val="tx1"/>
                </a:solidFill>
                <a:latin typeface="Calibri "/>
              </a:rPr>
              <a:t>rasion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11E3F7-4975-4BCD-A19E-D1EE644E3526}"/>
              </a:ext>
            </a:extLst>
          </p:cNvPr>
          <p:cNvSpPr/>
          <p:nvPr/>
        </p:nvSpPr>
        <p:spPr>
          <a:xfrm>
            <a:off x="6373091" y="106829"/>
            <a:ext cx="5476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u="sng" dirty="0"/>
              <a:t>Informal </a:t>
            </a:r>
            <a:r>
              <a:rPr lang="en-GB" u="sng"/>
              <a:t>document </a:t>
            </a:r>
            <a:r>
              <a:rPr lang="en-GB" b="1"/>
              <a:t>GRPE-92-34</a:t>
            </a:r>
            <a:endParaRPr lang="en-GB" dirty="0">
              <a:solidFill>
                <a:srgbClr val="FF0000"/>
              </a:solidFill>
            </a:endParaRPr>
          </a:p>
          <a:p>
            <a:pPr algn="r"/>
            <a:r>
              <a:rPr lang="en-GB" dirty="0"/>
              <a:t>agenda item 7(c)</a:t>
            </a:r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877AA9EA-330A-401F-B0A4-9C794A690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TF on </a:t>
            </a:r>
            <a:r>
              <a:rPr lang="en-US" err="1"/>
              <a:t>Tyre</a:t>
            </a:r>
            <a:r>
              <a:rPr lang="en-US"/>
              <a:t> Abrasion</a:t>
            </a: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DA7DB2-8DB8-47A0-91A4-5FAF21EBA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386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1E06DF91-8255-6835-3C2E-5104A261F2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Thank you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4A55E5-C9AD-C840-E302-6D22CA06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46F248-16BB-25F5-BF31-A433043F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43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BF722-E066-49B9-A779-3CDCF613D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426"/>
            <a:ext cx="10515600" cy="919538"/>
          </a:xfrm>
        </p:spPr>
        <p:txBody>
          <a:bodyPr/>
          <a:lstStyle/>
          <a:p>
            <a:pPr algn="ctr"/>
            <a:r>
              <a:rPr lang="en-GB"/>
              <a:t>Task Force on Tyre Abrasion</a:t>
            </a:r>
          </a:p>
        </p:txBody>
      </p:sp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C8594C73-26ED-49AC-BB15-8A214F0548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42958"/>
              </p:ext>
            </p:extLst>
          </p:nvPr>
        </p:nvGraphicFramePr>
        <p:xfrm>
          <a:off x="557939" y="834945"/>
          <a:ext cx="11174277" cy="5451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0820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9413457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2844000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Targets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 robust </a:t>
                      </a: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procedure for measuring the abrasion of tyres: Test conditions and methods;</a:t>
                      </a:r>
                      <a:endParaRPr lang="en-GB" noProof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the acceptable uncertainty for the tyre abrasion test method(s) and assess the uncertainty of the tyre abrasion test method</a:t>
                      </a:r>
                      <a:r>
                        <a:rPr lang="en-GB" noProof="0" dirty="0"/>
                        <a:t>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Based on the abrasion test method, define a characterisation of relative mileage potential index;</a:t>
                      </a:r>
                      <a:endParaRPr lang="en-GB" noProof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 the abrasion performance and tread depth reduction of a wide range of tyres available in the market;</a:t>
                      </a:r>
                      <a:endParaRPr lang="en-GB" noProof="0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abrasion limits for tyres in order to limit the emission of microplastics to the environment;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 proposal of amendment to UN Regulation No 117 for the type approval of tyres in respect to their abrasion.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08323784"/>
                  </a:ext>
                </a:extLst>
              </a:tr>
              <a:tr h="137664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218748"/>
                  </a:ext>
                </a:extLst>
              </a:tr>
              <a:tr h="611917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Roles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Co-chairs:               United Kingdom (</a:t>
                      </a:r>
                      <a:r>
                        <a:rPr lang="en-GB" noProof="0" dirty="0">
                          <a:hlinkClick r:id="rId2"/>
                        </a:rPr>
                        <a:t>David.Miles@dft.gov.uk</a:t>
                      </a:r>
                      <a:r>
                        <a:rPr lang="en-GB" noProof="0" dirty="0"/>
                        <a:t>) and</a:t>
                      </a:r>
                    </a:p>
                    <a:p>
                      <a:pPr marL="1828800" lvl="4" indent="0">
                        <a:buFont typeface="Arial" panose="020B0604020202020204" pitchFamily="34" charset="0"/>
                        <a:buNone/>
                      </a:pPr>
                      <a:r>
                        <a:rPr lang="en-GB" noProof="0" dirty="0"/>
                        <a:t>   European Commission (</a:t>
                      </a:r>
                      <a:r>
                        <a:rPr lang="pt-BR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Vicente.Franco@ec.europa.eu</a:t>
                      </a:r>
                      <a:r>
                        <a:rPr lang="pt-BR" noProof="0" dirty="0"/>
                        <a:t>) </a:t>
                      </a:r>
                      <a:endParaRPr lang="en-GB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Secretariat:            ETRTO (European </a:t>
                      </a:r>
                      <a:r>
                        <a:rPr lang="en-GB" sz="1800" b="0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Tyre and Rim Technical Organisation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4286836"/>
                  </a:ext>
                </a:extLst>
              </a:tr>
              <a:tr h="137664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35499"/>
                  </a:ext>
                </a:extLst>
              </a:tr>
              <a:tr h="611917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Reporting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noProof="0" dirty="0"/>
                        <a:t>To both working parties: GRPE and GRBP</a:t>
                      </a:r>
                      <a:br>
                        <a:rPr lang="en-GB" noProof="0" dirty="0"/>
                      </a:br>
                      <a:r>
                        <a:rPr lang="en-GB" noProof="0" dirty="0"/>
                        <a:t>Adoption: GRBP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71535"/>
                  </a:ext>
                </a:extLst>
              </a:tr>
              <a:tr h="137664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409865"/>
                  </a:ext>
                </a:extLst>
              </a:tr>
              <a:tr h="611917">
                <a:tc>
                  <a:txBody>
                    <a:bodyPr/>
                    <a:lstStyle/>
                    <a:p>
                      <a:pPr algn="ctr"/>
                      <a:r>
                        <a:rPr lang="en-GB" b="1" noProof="0"/>
                        <a:t>Web page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hlinkClick r:id="rId4"/>
                        </a:rPr>
                        <a:t>Task Force on Tyre Abrasion (TF TA) - Transport - Vehicle Regulations - UNECE Wiki</a:t>
                      </a:r>
                      <a:endParaRPr lang="en-GB" dirty="0"/>
                    </a:p>
                    <a:p>
                      <a:r>
                        <a:rPr lang="en-GB" noProof="0" dirty="0" err="1"/>
                        <a:t>ToRs</a:t>
                      </a:r>
                      <a:r>
                        <a:rPr lang="en-GB" noProof="0" dirty="0"/>
                        <a:t>: </a:t>
                      </a:r>
                      <a:r>
                        <a:rPr lang="en-GB" dirty="0">
                          <a:hlinkClick r:id="rId5"/>
                        </a:rPr>
                        <a:t>TF TA Terms of Reference</a:t>
                      </a:r>
                      <a:r>
                        <a:rPr lang="en-GB" dirty="0"/>
                        <a:t> – Updated at 81</a:t>
                      </a:r>
                      <a:r>
                        <a:rPr lang="en-GB" baseline="30000" dirty="0"/>
                        <a:t>st</a:t>
                      </a:r>
                      <a:r>
                        <a:rPr lang="en-GB" dirty="0"/>
                        <a:t> GRBP</a:t>
                      </a:r>
                      <a:endParaRPr lang="en-GB" b="1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4175066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148C6546-737F-40DA-917A-ED6C9FFA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07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CAE050-DC66-4CB1-9731-D0C28A12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Task Force on Tyre Abrasion: facts and figures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D7C7A9-48CE-448F-9DB6-ABD4EEF7C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119" y="2696411"/>
            <a:ext cx="5765800" cy="3690523"/>
          </a:xfrm>
        </p:spPr>
        <p:txBody>
          <a:bodyPr>
            <a:normAutofit fontScale="25000" lnSpcReduction="20000"/>
          </a:bodyPr>
          <a:lstStyle/>
          <a:p>
            <a:endParaRPr lang="en-GB" sz="1800" dirty="0"/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27th online meeting: 5</a:t>
            </a:r>
            <a:r>
              <a:rPr lang="en-GB" sz="7200" baseline="30000" dirty="0"/>
              <a:t>th</a:t>
            </a:r>
            <a:r>
              <a:rPr lang="en-GB" sz="7200" dirty="0"/>
              <a:t> November 2024 - </a:t>
            </a:r>
            <a:r>
              <a:rPr lang="en-GB" sz="7200" dirty="0">
                <a:hlinkClick r:id="rId2"/>
              </a:rPr>
              <a:t>https://wiki.unece.org/display/trans/TF+TA+session+27</a:t>
            </a:r>
            <a:r>
              <a:rPr lang="en-GB" sz="7200" dirty="0"/>
              <a:t> </a:t>
            </a:r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28th online meeting: 17</a:t>
            </a:r>
            <a:r>
              <a:rPr lang="en-GB" sz="7200" baseline="30000" dirty="0"/>
              <a:t>th</a:t>
            </a:r>
            <a:r>
              <a:rPr lang="en-GB" sz="7200" dirty="0"/>
              <a:t> December 2024 - </a:t>
            </a:r>
            <a:r>
              <a:rPr lang="en-GB" sz="7200" dirty="0">
                <a:hlinkClick r:id="rId3"/>
              </a:rPr>
              <a:t>https://wiki.unece.org/display/trans/TF+TA+session+28</a:t>
            </a:r>
            <a:r>
              <a:rPr lang="en-GB" sz="7200" dirty="0"/>
              <a:t> </a:t>
            </a:r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29</a:t>
            </a:r>
            <a:r>
              <a:rPr lang="en-GB" sz="7200" baseline="30000" dirty="0"/>
              <a:t>th</a:t>
            </a:r>
            <a:r>
              <a:rPr lang="en-GB" sz="7200" dirty="0"/>
              <a:t> online meeting: 29</a:t>
            </a:r>
            <a:r>
              <a:rPr lang="en-GB" sz="7200" baseline="30000" dirty="0"/>
              <a:t>th</a:t>
            </a:r>
            <a:r>
              <a:rPr lang="en-GB" sz="7200" dirty="0"/>
              <a:t> January 2025 – </a:t>
            </a:r>
            <a:r>
              <a:rPr lang="en-GB" sz="7200" dirty="0">
                <a:hlinkClick r:id="rId4"/>
              </a:rPr>
              <a:t>https://wiki.unece.org/display/trans/TF+TA+session+29</a:t>
            </a:r>
            <a:endParaRPr lang="en-GB" sz="7200" dirty="0"/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30</a:t>
            </a:r>
            <a:r>
              <a:rPr lang="en-GB" sz="7200" baseline="30000" dirty="0"/>
              <a:t>th</a:t>
            </a:r>
            <a:r>
              <a:rPr lang="en-GB" sz="7200" dirty="0"/>
              <a:t> online meeting:  25</a:t>
            </a:r>
            <a:r>
              <a:rPr lang="en-GB" sz="7200" baseline="30000" dirty="0"/>
              <a:t>th</a:t>
            </a:r>
            <a:r>
              <a:rPr lang="en-GB" sz="7200" dirty="0"/>
              <a:t> February 2025 – </a:t>
            </a:r>
            <a:r>
              <a:rPr lang="en-GB" sz="7200" dirty="0">
                <a:hlinkClick r:id="rId5"/>
              </a:rPr>
              <a:t>https://wiki.unece.org/display/trans/TF+TA+session+30</a:t>
            </a:r>
            <a:endParaRPr lang="en-GB" sz="7200" dirty="0"/>
          </a:p>
          <a:p>
            <a:pPr marL="263525" lvl="1" indent="-173038">
              <a:lnSpc>
                <a:spcPct val="120000"/>
              </a:lnSpc>
              <a:spcAft>
                <a:spcPts val="900"/>
              </a:spcAft>
            </a:pPr>
            <a:r>
              <a:rPr lang="en-GB" sz="7200" dirty="0"/>
              <a:t>31</a:t>
            </a:r>
            <a:r>
              <a:rPr lang="en-GB" sz="7200" baseline="30000" dirty="0"/>
              <a:t>st</a:t>
            </a:r>
            <a:r>
              <a:rPr lang="en-GB" sz="7200" dirty="0"/>
              <a:t> hybrid meeting (Geneva): 25</a:t>
            </a:r>
            <a:r>
              <a:rPr lang="en-GB" sz="7200" baseline="30000" dirty="0"/>
              <a:t>th</a:t>
            </a:r>
            <a:r>
              <a:rPr lang="en-GB" sz="7200" dirty="0"/>
              <a:t> March 2025 -  </a:t>
            </a:r>
            <a:r>
              <a:rPr lang="en-GB" sz="7200" dirty="0">
                <a:hlinkClick r:id="rId6"/>
              </a:rPr>
              <a:t>https://wiki.unece.org/display/trans/TF+TA+session+31</a:t>
            </a:r>
            <a:r>
              <a:rPr lang="en-GB" sz="7200" dirty="0"/>
              <a:t> 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83501727-A4F3-4312-989C-C75C01114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87747"/>
            <a:ext cx="5181600" cy="3602576"/>
          </a:xfrm>
        </p:spPr>
        <p:txBody>
          <a:bodyPr>
            <a:noAutofit/>
          </a:bodyPr>
          <a:lstStyle/>
          <a:p>
            <a:pPr marL="447675" lvl="1" indent="-355600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</a:pPr>
            <a:r>
              <a:rPr lang="en-GB" sz="2200" dirty="0"/>
              <a:t>CPs: </a:t>
            </a:r>
            <a:br>
              <a:rPr lang="en-GB" sz="2200" dirty="0"/>
            </a:br>
            <a:r>
              <a:rPr lang="en-GB" sz="2200" dirty="0"/>
              <a:t>European Commission, France, China, Germany, India, Japan, Norway, Netherlands, South Korea, Spain, Switzerland, UK, USA, Canada</a:t>
            </a:r>
          </a:p>
          <a:p>
            <a:pPr marL="447675" lvl="1" indent="-355600">
              <a:spcBef>
                <a:spcPts val="300"/>
              </a:spcBef>
              <a:spcAft>
                <a:spcPts val="300"/>
              </a:spcAft>
            </a:pPr>
            <a:r>
              <a:rPr lang="en-GB" sz="2200" dirty="0"/>
              <a:t>Other organisations:</a:t>
            </a:r>
            <a:br>
              <a:rPr lang="en-GB" sz="2200" dirty="0"/>
            </a:br>
            <a:r>
              <a:rPr lang="en-GB" sz="2200" dirty="0"/>
              <a:t>ADAC, AVL, ETRMA, ETRTO,  HORIBA, IDIADA, ITMA, JAMA, JATMA, LINK, OICA, SMMT, TRAC, TÜV Nord, UBA,</a:t>
            </a:r>
            <a:r>
              <a:rPr lang="en-GB" sz="2200" dirty="0">
                <a:solidFill>
                  <a:srgbClr val="FF0000"/>
                </a:solidFill>
              </a:rPr>
              <a:t> </a:t>
            </a:r>
            <a:r>
              <a:rPr lang="en-GB" sz="2200" dirty="0"/>
              <a:t> </a:t>
            </a:r>
            <a:r>
              <a:rPr lang="en-GB" sz="2200" dirty="0" err="1"/>
              <a:t>UniBW</a:t>
            </a:r>
            <a:r>
              <a:rPr lang="en-GB" sz="2200" dirty="0"/>
              <a:t>., USTMA, UTAC, VTI</a:t>
            </a:r>
            <a:r>
              <a:rPr lang="en-US" sz="2200" dirty="0"/>
              <a:t>, TWMS</a:t>
            </a:r>
            <a:endParaRPr lang="fr-FR" sz="22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8173EAB-2414-4732-957C-B6404A20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90368D7-8BAB-4071-ACEA-B91617067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3</a:t>
            </a:fld>
            <a:endParaRPr lang="fr-FR" dirty="0"/>
          </a:p>
        </p:txBody>
      </p:sp>
      <p:pic>
        <p:nvPicPr>
          <p:cNvPr id="11" name="Graphique 10" descr="Utilisateurs avec un remplissage uni">
            <a:extLst>
              <a:ext uri="{FF2B5EF4-FFF2-40B4-BE49-F238E27FC236}">
                <a16:creationId xmlns:a16="http://schemas.microsoft.com/office/drawing/2014/main" id="{9064AD8F-1240-435E-BE58-D23C54EFF1C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85482" y="1904048"/>
            <a:ext cx="914400" cy="914400"/>
          </a:xfrm>
          <a:prstGeom prst="rect">
            <a:avLst/>
          </a:prstGeom>
        </p:spPr>
      </p:pic>
      <p:pic>
        <p:nvPicPr>
          <p:cNvPr id="13" name="Graphique 12" descr="Réunion en ligne avec un remplissage uni">
            <a:extLst>
              <a:ext uri="{FF2B5EF4-FFF2-40B4-BE49-F238E27FC236}">
                <a16:creationId xmlns:a16="http://schemas.microsoft.com/office/drawing/2014/main" id="{D8210448-BABE-4CD5-BBC3-7E4E7DA2BF65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92120" y="1893888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987A07-D61E-69E0-B1BB-69AE180EE404}"/>
              </a:ext>
            </a:extLst>
          </p:cNvPr>
          <p:cNvSpPr txBox="1"/>
          <p:nvPr/>
        </p:nvSpPr>
        <p:spPr>
          <a:xfrm>
            <a:off x="2727958" y="1517928"/>
            <a:ext cx="14681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Meetings</a:t>
            </a:r>
            <a:endParaRPr lang="en-150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EC0792-B346-15BF-716A-099AEA86F9AC}"/>
              </a:ext>
            </a:extLst>
          </p:cNvPr>
          <p:cNvSpPr txBox="1"/>
          <p:nvPr/>
        </p:nvSpPr>
        <p:spPr>
          <a:xfrm>
            <a:off x="7711442" y="1534701"/>
            <a:ext cx="2057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/>
              <a:t>Attendees </a:t>
            </a:r>
            <a:r>
              <a:rPr lang="en-GB" sz="2400" b="1" dirty="0">
                <a:solidFill>
                  <a:srgbClr val="0070C0"/>
                </a:solidFill>
              </a:rPr>
              <a:t>~60</a:t>
            </a:r>
            <a:endParaRPr lang="en-150" sz="2400" b="1" dirty="0"/>
          </a:p>
        </p:txBody>
      </p:sp>
    </p:spTree>
    <p:extLst>
      <p:ext uri="{BB962C8B-B14F-4D97-AF65-F5344CB8AC3E}">
        <p14:creationId xmlns:p14="http://schemas.microsoft.com/office/powerpoint/2010/main" val="87731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666795-9385-4A47-9B82-E183B614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BB3C96B0-BAF5-4CA0-B962-4A503CE0B7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229621"/>
              </p:ext>
            </p:extLst>
          </p:nvPr>
        </p:nvGraphicFramePr>
        <p:xfrm>
          <a:off x="661182" y="1547640"/>
          <a:ext cx="10972018" cy="385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7712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8984306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12391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/>
                        <a:t>Work on the 2023 test campaign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Validation and correlation test campaign for C1 tyres:</a:t>
                      </a:r>
                      <a:endParaRPr lang="en-GB" b="1" noProof="0" dirty="0"/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/>
                        <a:t>Tyres selections (candidate and “reference” tyres) for correlation: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sz="1800" noProof="0" dirty="0">
                        <a:solidFill>
                          <a:srgbClr val="00B050"/>
                        </a:solidFill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noProof="0" dirty="0"/>
                        <a:t>Tyres selections for alignment: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noProof="0" dirty="0"/>
                        <a:t>Validation test campaign on 3 on-road  test centres and 4 drum test centres: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noProof="0" dirty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noProof="0" dirty="0"/>
                        <a:t>Alignment test campaign on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GB" sz="1800" noProof="0" dirty="0"/>
                        <a:t>on-road test centres and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GB" sz="1800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GB" sz="1800" noProof="0" dirty="0"/>
                        <a:t>drum test centres: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</a:rPr>
                        <a:t>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800" noProof="0" dirty="0"/>
                        <a:t>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/>
                        <a:t>Post-processing: done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80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(for the correlation</a:t>
                      </a:r>
                      <a:r>
                        <a:rPr lang="en-GB" sz="1800" baseline="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25132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2609603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/>
                        <a:t>Working document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/>
                        <a:t>Test conditions and methods for C1 tyres: adopted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r>
                        <a:rPr lang="en-GB" sz="180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  <a:hlinkClick r:id="rId3"/>
                        </a:rPr>
                        <a:t>GRBP/2024/10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as amended by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  <a:hlinkClick r:id="rId4"/>
                        </a:rPr>
                        <a:t>GRBP-79-12rev2 </a:t>
                      </a:r>
                      <a:r>
                        <a:rPr lang="en-GB" sz="180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new supplement to UNR117.04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sz="1800" noProof="0" dirty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noProof="0" dirty="0"/>
                        <a:t>Adopted at WP.</a:t>
                      </a:r>
                      <a:r>
                        <a:rPr lang="en-GB" noProof="0" dirty="0">
                          <a:solidFill>
                            <a:schemeClr val="tx1"/>
                          </a:solidFill>
                        </a:rPr>
                        <a:t>29</a:t>
                      </a:r>
                      <a:r>
                        <a:rPr lang="en-GB" baseline="0" noProof="0" dirty="0">
                          <a:solidFill>
                            <a:schemeClr val="tx1"/>
                          </a:solidFill>
                        </a:rPr>
                        <a:t> during its 193</a:t>
                      </a:r>
                      <a:r>
                        <a:rPr lang="en-GB" baseline="30000" noProof="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GB" baseline="0" noProof="0" dirty="0">
                          <a:solidFill>
                            <a:schemeClr val="tx1"/>
                          </a:solidFill>
                        </a:rPr>
                        <a:t> session</a:t>
                      </a:r>
                      <a:r>
                        <a:rPr lang="en-GB" noProof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GB" noProof="0" dirty="0"/>
                        <a:t>June 2024 </a:t>
                      </a:r>
                      <a:r>
                        <a:rPr lang="en-GB" noProof="0" dirty="0">
                          <a:hlinkClick r:id="rId5"/>
                        </a:rPr>
                        <a:t>ECE/TRANS/WP.29/2024/65</a:t>
                      </a:r>
                      <a:r>
                        <a:rPr lang="en-GB" noProof="0" dirty="0"/>
                        <a:t> </a:t>
                      </a:r>
                      <a:r>
                        <a:rPr lang="en-GB" sz="1800" noProof="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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58082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3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300" noProof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308736"/>
                  </a:ext>
                </a:extLst>
              </a:tr>
              <a:tr h="309795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Market assessment for 2024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noProof="0" dirty="0"/>
                        <a:t>For C1</a:t>
                      </a:r>
                      <a:r>
                        <a:rPr lang="en-GB" noProof="0" dirty="0"/>
                        <a:t>: conduct an extensive market assessment test campaign to inform abrasion limit development – </a:t>
                      </a:r>
                      <a:r>
                        <a:rPr lang="en-GB" noProof="0" dirty="0">
                          <a:solidFill>
                            <a:schemeClr val="tx1"/>
                          </a:solidFill>
                        </a:rPr>
                        <a:t>nearing completion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166270"/>
                  </a:ext>
                </a:extLst>
              </a:tr>
            </a:tbl>
          </a:graphicData>
        </a:graphic>
      </p:graphicFrame>
      <p:sp>
        <p:nvSpPr>
          <p:cNvPr id="10" name="Titre 1">
            <a:extLst>
              <a:ext uri="{FF2B5EF4-FFF2-40B4-BE49-F238E27FC236}">
                <a16:creationId xmlns:a16="http://schemas.microsoft.com/office/drawing/2014/main" id="{DFE257E4-4F34-A55B-0904-1B192B533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Task Force on Tyre Abrasion: work progress</a:t>
            </a:r>
            <a:endParaRPr lang="fr-FR" sz="4000" dirty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BBF989B1-773F-DCE8-122C-1E300356F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TF on Tyre Abrasion</a:t>
            </a:r>
          </a:p>
        </p:txBody>
      </p:sp>
    </p:spTree>
    <p:extLst>
      <p:ext uri="{BB962C8B-B14F-4D97-AF65-F5344CB8AC3E}">
        <p14:creationId xmlns:p14="http://schemas.microsoft.com/office/powerpoint/2010/main" val="242586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15BEA-3055-84E3-DE25-193E86FA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Summary of the market assessment (indoor and on-road)</a:t>
            </a:r>
            <a:endParaRPr lang="fr-FR" sz="4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308EDE-7E41-9429-1172-6AC1CF41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7762F6-CDFC-3130-6A47-1DBF73F7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5</a:t>
            </a:fld>
            <a:endParaRPr lang="fr-FR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0AC82987-0B38-E834-AE93-66BCDDB16528}"/>
              </a:ext>
            </a:extLst>
          </p:cNvPr>
          <p:cNvSpPr txBox="1">
            <a:spLocks/>
          </p:cNvSpPr>
          <p:nvPr/>
        </p:nvSpPr>
        <p:spPr>
          <a:xfrm>
            <a:off x="838201" y="1958787"/>
            <a:ext cx="4881879" cy="30399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/>
              <a:t>Tyres from across ETRTO, JATMA and ITMA members.</a:t>
            </a:r>
          </a:p>
          <a:p>
            <a:pPr algn="just"/>
            <a:r>
              <a:rPr lang="en-US" sz="2000" dirty="0"/>
              <a:t>Tyre selection includes wide range of tyre sizes and wet grip and rolling resistance performances. </a:t>
            </a:r>
          </a:p>
          <a:p>
            <a:pPr algn="just"/>
            <a:r>
              <a:rPr lang="en-US" sz="2000" dirty="0"/>
              <a:t>Market assessment testing to complete in February for on-road method and March for drum method.</a:t>
            </a:r>
          </a:p>
          <a:p>
            <a:pPr algn="just"/>
            <a:r>
              <a:rPr lang="en-US" sz="2000" dirty="0"/>
              <a:t>JRC is carrying out independent abrasion tests with some more tyres (6 3PMSF + 6 Normal).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4E40076-F9D2-E853-C1BD-F50E8E0E2A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529430"/>
              </p:ext>
            </p:extLst>
          </p:nvPr>
        </p:nvGraphicFramePr>
        <p:xfrm>
          <a:off x="5933440" y="1966675"/>
          <a:ext cx="5091006" cy="3111500"/>
        </p:xfrm>
        <a:graphic>
          <a:graphicData uri="http://schemas.openxmlformats.org/drawingml/2006/table">
            <a:tbl>
              <a:tblPr/>
              <a:tblGrid>
                <a:gridCol w="1401233">
                  <a:extLst>
                    <a:ext uri="{9D8B030D-6E8A-4147-A177-3AD203B41FA5}">
                      <a16:colId xmlns:a16="http://schemas.microsoft.com/office/drawing/2014/main" val="323465816"/>
                    </a:ext>
                  </a:extLst>
                </a:gridCol>
                <a:gridCol w="846666">
                  <a:extLst>
                    <a:ext uri="{9D8B030D-6E8A-4147-A177-3AD203B41FA5}">
                      <a16:colId xmlns:a16="http://schemas.microsoft.com/office/drawing/2014/main" val="3846665483"/>
                    </a:ext>
                  </a:extLst>
                </a:gridCol>
                <a:gridCol w="1388534">
                  <a:extLst>
                    <a:ext uri="{9D8B030D-6E8A-4147-A177-3AD203B41FA5}">
                      <a16:colId xmlns:a16="http://schemas.microsoft.com/office/drawing/2014/main" val="37725230"/>
                    </a:ext>
                  </a:extLst>
                </a:gridCol>
                <a:gridCol w="1454573">
                  <a:extLst>
                    <a:ext uri="{9D8B030D-6E8A-4147-A177-3AD203B41FA5}">
                      <a16:colId xmlns:a16="http://schemas.microsoft.com/office/drawing/2014/main" val="1290648637"/>
                    </a:ext>
                  </a:extLst>
                </a:gridCol>
              </a:tblGrid>
              <a:tr h="307636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ptos Narrow" panose="020B0004020202020204" pitchFamily="34" charset="0"/>
                        </a:rPr>
                        <a:t>On-road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Drum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363652"/>
                  </a:ext>
                </a:extLst>
              </a:tr>
              <a:tr h="29738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of tyre models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3PMSF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125871"/>
                  </a:ext>
                </a:extLst>
              </a:tr>
              <a:tr h="297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1012877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pPr algn="ctr" fontAlgn="ctr"/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72129"/>
                  </a:ext>
                </a:extLst>
              </a:tr>
              <a:tr h="29738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tested so far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3PMSF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441308"/>
                  </a:ext>
                </a:extLst>
              </a:tr>
              <a:tr h="2973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894552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04979"/>
                  </a:ext>
                </a:extLst>
              </a:tr>
              <a:tr h="3076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Completion Rate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3PMSF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0349795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pPr algn="ctr" fontAlgn="ctr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Normal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82%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922345"/>
                  </a:ext>
                </a:extLst>
              </a:tr>
              <a:tr h="307636">
                <a:tc vMerge="1">
                  <a:txBody>
                    <a:bodyPr/>
                    <a:lstStyle/>
                    <a:p>
                      <a:pPr algn="ctr" fontAlgn="ctr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99%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88%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0236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7F061E2-666E-9362-95DA-A62DFB12084A}"/>
              </a:ext>
            </a:extLst>
          </p:cNvPr>
          <p:cNvSpPr txBox="1"/>
          <p:nvPr/>
        </p:nvSpPr>
        <p:spPr>
          <a:xfrm>
            <a:off x="1046480" y="5492065"/>
            <a:ext cx="9977966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endParaRPr lang="en-US" sz="500" dirty="0"/>
          </a:p>
          <a:p>
            <a:pPr algn="just"/>
            <a:r>
              <a:rPr lang="en-US" sz="2000" dirty="0"/>
              <a:t>Measurement outputs include among others: </a:t>
            </a:r>
            <a:r>
              <a:rPr lang="en-US" sz="2000" dirty="0" err="1"/>
              <a:t>i</a:t>
            </a:r>
            <a:r>
              <a:rPr lang="en-US" sz="2000" dirty="0"/>
              <a:t>. Abrasion rate, ii. Abrasion index relative to SRTT, iii. Tread depth loss (yet to be received).</a:t>
            </a:r>
          </a:p>
        </p:txBody>
      </p:sp>
    </p:spTree>
    <p:extLst>
      <p:ext uri="{BB962C8B-B14F-4D97-AF65-F5344CB8AC3E}">
        <p14:creationId xmlns:p14="http://schemas.microsoft.com/office/powerpoint/2010/main" val="238641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15BEA-3055-84E3-DE25-193E86FA7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60000" cy="1047115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Task Force on Tyre Abrasion: Important updates</a:t>
            </a:r>
            <a:endParaRPr lang="fr-FR" sz="4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308EDE-7E41-9429-1172-6AC1CF41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TF on </a:t>
            </a:r>
            <a:r>
              <a:rPr lang="fr-FR" dirty="0" err="1"/>
              <a:t>Tyre</a:t>
            </a:r>
            <a:r>
              <a:rPr lang="fr-FR" dirty="0"/>
              <a:t>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7762F6-CDFC-3130-6A47-1DBF73F7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6</a:t>
            </a:fld>
            <a:endParaRPr lang="fr-FR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0AC82987-0B38-E834-AE93-66BCDDB16528}"/>
              </a:ext>
            </a:extLst>
          </p:cNvPr>
          <p:cNvSpPr txBox="1">
            <a:spLocks/>
          </p:cNvSpPr>
          <p:nvPr/>
        </p:nvSpPr>
        <p:spPr>
          <a:xfrm>
            <a:off x="838200" y="1374586"/>
            <a:ext cx="10262615" cy="430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r>
              <a:rPr lang="en-US" sz="2000" dirty="0"/>
              <a:t>C1 tyres: ETRTO, JASIC and JRC are undertaking additional </a:t>
            </a:r>
            <a:r>
              <a:rPr lang="en-US" sz="2000" b="1" dirty="0"/>
              <a:t>methods correlation testing </a:t>
            </a:r>
            <a:r>
              <a:rPr lang="en-US" sz="2000" dirty="0"/>
              <a:t>studies between the two methods across 9 different </a:t>
            </a:r>
            <a:r>
              <a:rPr lang="en-US" sz="2000" dirty="0" err="1"/>
              <a:t>tyre</a:t>
            </a:r>
            <a:r>
              <a:rPr lang="en-US" sz="2000" dirty="0"/>
              <a:t> types and 3 to 4 repetitions. Testing completed and results to be shared imminently.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sym typeface="Wingdings" panose="05000000000000000000" pitchFamily="2" charset="2"/>
              </a:rPr>
              <a:t>C1: ETRTO commissioned a new </a:t>
            </a:r>
            <a:r>
              <a:rPr lang="en-US" sz="2000" b="1" dirty="0">
                <a:sym typeface="Wingdings" panose="05000000000000000000" pitchFamily="2" charset="2"/>
              </a:rPr>
              <a:t>multi-circuit evaluation </a:t>
            </a:r>
            <a:r>
              <a:rPr lang="en-US" sz="2000" dirty="0">
                <a:sym typeface="Wingdings" panose="05000000000000000000" pitchFamily="2" charset="2"/>
              </a:rPr>
              <a:t>study for the on-road method. This is due to complete by the end of June 2025.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sym typeface="Wingdings" panose="05000000000000000000" pitchFamily="2" charset="2"/>
              </a:rPr>
              <a:t>C1: </a:t>
            </a:r>
            <a:r>
              <a:rPr lang="en-US" sz="2000" b="1" dirty="0">
                <a:sym typeface="Wingdings" panose="05000000000000000000" pitchFamily="2" charset="2"/>
              </a:rPr>
              <a:t>Analysis of market assessment data</a:t>
            </a:r>
            <a:r>
              <a:rPr lang="en-US" sz="2000" dirty="0">
                <a:sym typeface="Wingdings" panose="05000000000000000000" pitchFamily="2" charset="2"/>
              </a:rPr>
              <a:t> for C1 3PMSF and normal </a:t>
            </a:r>
            <a:r>
              <a:rPr lang="en-US" sz="2000" dirty="0" err="1">
                <a:sym typeface="Wingdings" panose="05000000000000000000" pitchFamily="2" charset="2"/>
              </a:rPr>
              <a:t>tyres</a:t>
            </a:r>
            <a:r>
              <a:rPr lang="en-US" sz="2000" dirty="0">
                <a:sym typeface="Wingdings" panose="05000000000000000000" pitchFamily="2" charset="2"/>
              </a:rPr>
              <a:t> has commenced within the post-processing sub-group (TAPP).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sym typeface="Wingdings" panose="05000000000000000000" pitchFamily="2" charset="2"/>
              </a:rPr>
              <a:t>C1: ETRTO have commenced a study on potential </a:t>
            </a:r>
            <a:r>
              <a:rPr lang="en-US" sz="2000" b="1" dirty="0">
                <a:sym typeface="Wingdings" panose="05000000000000000000" pitchFamily="2" charset="2"/>
              </a:rPr>
              <a:t>improvements to drum methodology</a:t>
            </a:r>
            <a:r>
              <a:rPr lang="en-US" sz="2000" dirty="0">
                <a:sym typeface="Wingdings" panose="05000000000000000000" pitchFamily="2" charset="2"/>
              </a:rPr>
              <a:t> – due to complete by August 2025.</a:t>
            </a:r>
          </a:p>
          <a:p>
            <a:pPr algn="just">
              <a:spcAft>
                <a:spcPts val="300"/>
              </a:spcAft>
            </a:pPr>
            <a:r>
              <a:rPr lang="en-US" sz="2000" dirty="0"/>
              <a:t>C2 tyres: Testing underway by both ETRTO and JASIC for C2 </a:t>
            </a:r>
            <a:r>
              <a:rPr lang="en-US" sz="2000" dirty="0" err="1"/>
              <a:t>tyres</a:t>
            </a:r>
            <a:r>
              <a:rPr lang="en-US" sz="2000" dirty="0"/>
              <a:t> to feed into method development.</a:t>
            </a:r>
          </a:p>
          <a:p>
            <a:pPr algn="just">
              <a:spcAft>
                <a:spcPts val="300"/>
              </a:spcAft>
            </a:pPr>
            <a:r>
              <a:rPr lang="en-US" sz="2000" dirty="0"/>
              <a:t>C3 tyres: ETRTO parameter testing for on-road method to begin in February 2025. </a:t>
            </a:r>
          </a:p>
        </p:txBody>
      </p:sp>
    </p:spTree>
    <p:extLst>
      <p:ext uri="{BB962C8B-B14F-4D97-AF65-F5344CB8AC3E}">
        <p14:creationId xmlns:p14="http://schemas.microsoft.com/office/powerpoint/2010/main" val="156555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15BEA-3055-84E3-DE25-193E86FA7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60000" cy="1047115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Task Force on Tyre Abrasion: Important updates</a:t>
            </a:r>
            <a:endParaRPr lang="fr-FR" sz="4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308EDE-7E41-9429-1172-6AC1CF41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TF on </a:t>
            </a:r>
            <a:r>
              <a:rPr lang="fr-FR" dirty="0" err="1"/>
              <a:t>Tyre</a:t>
            </a:r>
            <a:r>
              <a:rPr lang="fr-FR" dirty="0"/>
              <a:t>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7762F6-CDFC-3130-6A47-1DBF73F7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7</a:t>
            </a:fld>
            <a:endParaRPr lang="fr-FR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6CC9F19-5599-2721-36FC-14FD0A5B1BC0}"/>
              </a:ext>
            </a:extLst>
          </p:cNvPr>
          <p:cNvSpPr txBox="1">
            <a:spLocks/>
          </p:cNvSpPr>
          <p:nvPr/>
        </p:nvSpPr>
        <p:spPr>
          <a:xfrm>
            <a:off x="838200" y="1374586"/>
            <a:ext cx="10262615" cy="430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r>
              <a:rPr lang="en-US" sz="2000" dirty="0"/>
              <a:t>At the last GRBP session, several CPs proposed that TFTA consider working on a new, separate UN Regulation for </a:t>
            </a:r>
            <a:r>
              <a:rPr lang="en-US" sz="2000" dirty="0" err="1"/>
              <a:t>tyre</a:t>
            </a:r>
            <a:r>
              <a:rPr lang="en-US" sz="2000" dirty="0"/>
              <a:t> abrasion based on considerations put forward by GOIE (informal group of interested experts)</a:t>
            </a:r>
          </a:p>
          <a:p>
            <a:pPr algn="just">
              <a:spcAft>
                <a:spcPts val="300"/>
              </a:spcAft>
            </a:pPr>
            <a:r>
              <a:rPr lang="en-US" sz="2000" dirty="0"/>
              <a:t>EC expressed reservations on having a separate UNR without a thorough assessment of technical and legal implications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sym typeface="Wingdings" panose="05000000000000000000" pitchFamily="2" charset="2"/>
              </a:rPr>
              <a:t>C1: </a:t>
            </a:r>
            <a:r>
              <a:rPr lang="en-US" sz="2000" b="1" dirty="0">
                <a:sym typeface="Wingdings" panose="05000000000000000000" pitchFamily="2" charset="2"/>
              </a:rPr>
              <a:t>Drafting</a:t>
            </a:r>
            <a:r>
              <a:rPr lang="en-US" sz="2000" dirty="0">
                <a:sym typeface="Wingdings" panose="05000000000000000000" pitchFamily="2" charset="2"/>
              </a:rPr>
              <a:t> (on the basis of a </a:t>
            </a:r>
            <a:r>
              <a:rPr lang="en-US" sz="2000" b="1" dirty="0">
                <a:sym typeface="Wingdings" panose="05000000000000000000" pitchFamily="2" charset="2"/>
              </a:rPr>
              <a:t>new UN Regulation</a:t>
            </a:r>
            <a:r>
              <a:rPr lang="en-US" sz="2000" dirty="0">
                <a:sym typeface="Wingdings" panose="05000000000000000000" pitchFamily="2" charset="2"/>
              </a:rPr>
              <a:t>) has commenced in the drafting sub-group (TADG)</a:t>
            </a:r>
          </a:p>
          <a:p>
            <a:pPr algn="just">
              <a:spcAft>
                <a:spcPts val="300"/>
              </a:spcAft>
            </a:pPr>
            <a:r>
              <a:rPr lang="en-US" sz="2000" dirty="0">
                <a:sym typeface="Wingdings" panose="05000000000000000000" pitchFamily="2" charset="2"/>
              </a:rPr>
              <a:t>EC will support the drafting exercise within TFTA, subject to monitoring developments in relation to the agreed timeline for TFTA deliverables, the legal framework for implementation of Euro 7 on the basis of WP.29 work and ensuring effective implementation at both UNECE and EU level.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04981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072F4-E7A4-42C0-AACF-304B56625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184486-7961-70B5-E0F8-1A932CF0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81410" cy="104711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800" dirty="0"/>
              <a:t>Initial challenges identified from the C1 market assessment</a:t>
            </a:r>
            <a:endParaRPr lang="fr-FR" sz="38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CCE98A-B477-5297-90B8-8CA7B579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TF on Tyre Abrasion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E285DD5-F81D-0989-0358-662960591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8</a:t>
            </a:fld>
            <a:endParaRPr lang="fr-FR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019902A0-F192-F283-5CBE-61F705651B7F}"/>
              </a:ext>
            </a:extLst>
          </p:cNvPr>
          <p:cNvSpPr txBox="1">
            <a:spLocks/>
          </p:cNvSpPr>
          <p:nvPr/>
        </p:nvSpPr>
        <p:spPr>
          <a:xfrm>
            <a:off x="838200" y="1374586"/>
            <a:ext cx="10262615" cy="430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endParaRPr lang="en-US" sz="2000" dirty="0"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5EF6FD-CC21-D134-6169-F593C4D45AB3}"/>
              </a:ext>
            </a:extLst>
          </p:cNvPr>
          <p:cNvSpPr txBox="1"/>
          <p:nvPr/>
        </p:nvSpPr>
        <p:spPr>
          <a:xfrm>
            <a:off x="6764040" y="5917064"/>
            <a:ext cx="5005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Figure 1</a:t>
            </a:r>
            <a:r>
              <a:rPr lang="en-US" sz="1600" dirty="0"/>
              <a:t>: Comparison of abrasion rate indices from the two test methods for equivalent 3PMSF </a:t>
            </a:r>
            <a:r>
              <a:rPr lang="en-US" sz="1600" dirty="0" err="1"/>
              <a:t>tyres</a:t>
            </a:r>
            <a:r>
              <a:rPr lang="en-US" sz="1600" dirty="0"/>
              <a:t> </a:t>
            </a:r>
            <a:endParaRPr lang="en-GB" sz="1600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D5550706-E626-6263-BD0A-549E4DC1E584}"/>
              </a:ext>
            </a:extLst>
          </p:cNvPr>
          <p:cNvSpPr txBox="1">
            <a:spLocks/>
          </p:cNvSpPr>
          <p:nvPr/>
        </p:nvSpPr>
        <p:spPr>
          <a:xfrm>
            <a:off x="613080" y="1713041"/>
            <a:ext cx="5654644" cy="43048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r>
              <a:rPr lang="en-US" sz="2000" dirty="0"/>
              <a:t>Initial data from analysis of market assessment data for 3PMSF and normal </a:t>
            </a:r>
            <a:r>
              <a:rPr lang="en-US" sz="2000" dirty="0" err="1"/>
              <a:t>tyres</a:t>
            </a:r>
            <a:r>
              <a:rPr lang="en-US" sz="2000" dirty="0"/>
              <a:t> is indicating challenges on correlation between results achieved on the two test methods</a:t>
            </a:r>
          </a:p>
          <a:p>
            <a:pPr algn="just">
              <a:spcAft>
                <a:spcPts val="300"/>
              </a:spcAft>
            </a:pPr>
            <a:r>
              <a:rPr lang="en-US" sz="2000" dirty="0"/>
              <a:t>Further analysis is being conducted to understand the potential reasons why, including drawing upon data that is made available from ETRTO/JASIC correlation testing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00250A-D1DE-D23C-507E-451EBE9E3EE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47" t="372" r="821" b="795"/>
          <a:stretch/>
        </p:blipFill>
        <p:spPr>
          <a:xfrm>
            <a:off x="6681459" y="1374586"/>
            <a:ext cx="4960060" cy="452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27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CEED9E6-0F59-9F6A-D380-2D8D4689BD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220691"/>
              </p:ext>
            </p:extLst>
          </p:nvPr>
        </p:nvGraphicFramePr>
        <p:xfrm>
          <a:off x="838199" y="1556175"/>
          <a:ext cx="10896601" cy="427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0156">
                  <a:extLst>
                    <a:ext uri="{9D8B030D-6E8A-4147-A177-3AD203B41FA5}">
                      <a16:colId xmlns:a16="http://schemas.microsoft.com/office/drawing/2014/main" val="1695131126"/>
                    </a:ext>
                  </a:extLst>
                </a:gridCol>
                <a:gridCol w="8856445">
                  <a:extLst>
                    <a:ext uri="{9D8B030D-6E8A-4147-A177-3AD203B41FA5}">
                      <a16:colId xmlns:a16="http://schemas.microsoft.com/office/drawing/2014/main" val="427866157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218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C1 tyres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Complete the market assessment campaign – ongoing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sz="1800" kern="1200" noProof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 proposal for C1 tyre abrasion limits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2025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1" kern="1200" baseline="0" noProof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Proposal for online meeting in June to discuss working document submission with GRPE</a:t>
                      </a:r>
                      <a:endParaRPr lang="en-GB" sz="1800" b="1" kern="1200" noProof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Assess the feasibility of rating and definition of the mileage of tyres -</a:t>
                      </a:r>
                      <a:r>
                        <a:rPr lang="en-US" dirty="0"/>
                        <a:t>“relative mileage potential calculated performance”</a:t>
                      </a: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ongoing - </a:t>
                      </a:r>
                      <a:r>
                        <a:rPr lang="en-GB" sz="1800" b="1" strike="sngStrike" kern="1200" baseline="0" noProof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noProof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September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2025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aseline="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Carry out </a:t>
                      </a:r>
                      <a:r>
                        <a:rPr lang="en-IE" sz="1800" baseline="0" noProof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 multi-circuit and multi-drum correlation exercise to verify the correlation between different circuits and drum facilities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sz="1800" baseline="0" noProof="0" dirty="0">
                        <a:solidFill>
                          <a:srgbClr val="FF0000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Full updated timeline of C1 activities can be found here: </a:t>
                      </a:r>
                      <a:r>
                        <a:rPr lang="en-GB" sz="1800" b="1" kern="1200" baseline="0" noProof="0" dirty="0">
                          <a:solidFill>
                            <a:srgbClr val="0563C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  <a:hlinkClick r:id="rId2"/>
                        </a:rPr>
                        <a:t>TA-30-2</a:t>
                      </a:r>
                      <a:endParaRPr lang="en-GB" sz="18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428683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35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C2 tyres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Assessment of C1 method suitability for C2 tyres – ongoing </a:t>
                      </a:r>
                      <a:r>
                        <a:rPr lang="en-GB" sz="1800" baseline="0" noProof="0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</a:t>
                      </a:r>
                      <a:endParaRPr lang="en-GB" sz="1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 abrasion method(s)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2026</a:t>
                      </a:r>
                      <a:endParaRPr lang="en-GB" sz="1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 proposal for C2 tyre abrasion limits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2027</a:t>
                      </a:r>
                      <a:endParaRPr lang="en-GB" sz="1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7153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/>
                      <a:endParaRPr lang="en-GB" sz="200" b="1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00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409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/>
                        <a:t>C3 tyres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 abrasion method(s)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2027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Develop proposal for C3 tyre abrasion limits – working document at GRBP in </a:t>
                      </a:r>
                      <a:r>
                        <a:rPr lang="en-GB" sz="18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2029</a:t>
                      </a:r>
                      <a:endParaRPr lang="en-GB" b="1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4175066"/>
                  </a:ext>
                </a:extLst>
              </a:tr>
            </a:tbl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id="{E596CCCF-D803-40C5-B837-47134238E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/>
          <a:lstStyle/>
          <a:p>
            <a:pPr algn="ctr"/>
            <a:r>
              <a:rPr lang="en-GB" dirty="0"/>
              <a:t>Task Force on Tyre Abrasion: next steps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666795-9385-4A47-9B82-E183B614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5D37-6DEC-499C-8062-DD8488EC10D3}" type="slidenum">
              <a:rPr lang="fr-FR" smtClean="0"/>
              <a:t>9</a:t>
            </a:fld>
            <a:endParaRPr lang="fr-FR"/>
          </a:p>
        </p:txBody>
      </p:sp>
      <p:sp>
        <p:nvSpPr>
          <p:cNvPr id="3" name="Espace réservé du pied de page 3">
            <a:extLst>
              <a:ext uri="{FF2B5EF4-FFF2-40B4-BE49-F238E27FC236}">
                <a16:creationId xmlns:a16="http://schemas.microsoft.com/office/drawing/2014/main" id="{06BFB6F5-C06C-481C-D926-A21E62FB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/>
              <a:t>TF on Tyre Abrasion</a:t>
            </a:r>
          </a:p>
        </p:txBody>
      </p:sp>
    </p:spTree>
    <p:extLst>
      <p:ext uri="{BB962C8B-B14F-4D97-AF65-F5344CB8AC3E}">
        <p14:creationId xmlns:p14="http://schemas.microsoft.com/office/powerpoint/2010/main" val="41841927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ée un document." ma:contentTypeScope="" ma:versionID="52b44823ef0053eacd17618c4087f0a0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58afff9b86f3ba890056f1ee7ef951e8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0AA7F38D-0729-49B1-B406-F056532FA9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6512E0-0C68-4041-8E47-5B2484AB70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A39D1-91C4-4C74-B717-4E82E8DEE3FE}">
  <ds:schemaRefs>
    <ds:schemaRef ds:uri="15ff3d39-6e7b-4d70-9b7c-8d9fe85d0f29"/>
    <ds:schemaRef ds:uri="4b4a1c0d-4a69-4996-a84a-fc699b9f49de"/>
    <ds:schemaRef ds:uri="4fea251c-3bdd-4d50-962b-ffa2ae250ba0"/>
    <ds:schemaRef ds:uri="77e6f50a-bf2d-471a-9b58-a8885246c773"/>
    <ds:schemaRef ds:uri="985ec44e-1bab-4c0b-9df0-6ba128686fc9"/>
    <ds:schemaRef ds:uri="acccb6d4-dbe5-46d2-b4d3-5733603d8cc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  <clbl:label id="{f0c28fc3-7798-4269-87f4-d58050cd53cb}" enabled="1" method="Privileged" siteId="{28b782fb-41e1-48ea-bfc3-ad7558ce713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3433</TotalTime>
  <Words>1367</Words>
  <Application>Microsoft Office PowerPoint</Application>
  <PresentationFormat>Widescreen</PresentationFormat>
  <Paragraphs>143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 </vt:lpstr>
      <vt:lpstr>Aptos Narrow</vt:lpstr>
      <vt:lpstr>Arial</vt:lpstr>
      <vt:lpstr>Calibri</vt:lpstr>
      <vt:lpstr>Calibri Light</vt:lpstr>
      <vt:lpstr>Wingdings</vt:lpstr>
      <vt:lpstr>Thème Office</vt:lpstr>
      <vt:lpstr>Status report to 92nd GRPE  (March 2025)</vt:lpstr>
      <vt:lpstr>Task Force on Tyre Abrasion</vt:lpstr>
      <vt:lpstr>Task Force on Tyre Abrasion: facts and figures</vt:lpstr>
      <vt:lpstr>Task Force on Tyre Abrasion: work progress</vt:lpstr>
      <vt:lpstr>Summary of the market assessment (indoor and on-road)</vt:lpstr>
      <vt:lpstr>Task Force on Tyre Abrasion: Important updates</vt:lpstr>
      <vt:lpstr>Task Force on Tyre Abrasion: Important updates</vt:lpstr>
      <vt:lpstr>Initial challenges identified from the C1 market assessment</vt:lpstr>
      <vt:lpstr>Task Force on Tyre Abrasion: next steps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to 86th GRPE (May-June 2022)</dc:title>
  <dc:creator>ECollot</dc:creator>
  <cp:lastModifiedBy>Francois Cuenot</cp:lastModifiedBy>
  <cp:revision>27</cp:revision>
  <cp:lastPrinted>2023-08-17T07:59:41Z</cp:lastPrinted>
  <dcterms:created xsi:type="dcterms:W3CDTF">2022-05-20T09:13:50Z</dcterms:created>
  <dcterms:modified xsi:type="dcterms:W3CDTF">2025-03-25T16:53:38Z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2023-08-04T09:02:07Z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ad2523ed-03ee-470c-84f4-86eb4d138ce2</vt:lpwstr>
  </property>
  <property fmtid="{D5CDD505-2E9C-101B-9397-08002B2CF9AE}" pid="8" name="MSIP_Label_6bd9ddd1-4d20-43f6-abfa-fc3c07406f94_ContentBits">
    <vt:lpwstr>0</vt:lpwstr>
  </property>
  <property fmtid="{D5CDD505-2E9C-101B-9397-08002B2CF9AE}" pid="9" name="MediaServiceImageTags">
    <vt:lpwstr/>
  </property>
  <property fmtid="{D5CDD505-2E9C-101B-9397-08002B2CF9AE}" pid="10" name="gba66df640194346a5267c50f24d4797">
    <vt:lpwstr/>
  </property>
  <property fmtid="{D5CDD505-2E9C-101B-9397-08002B2CF9AE}" pid="11" name="Office_x0020_of_x0020_Origin">
    <vt:lpwstr/>
  </property>
  <property fmtid="{D5CDD505-2E9C-101B-9397-08002B2CF9AE}" pid="12" name="MSIP_Label_02ffc28e-b571-4281-a4cf-1d6fb2578044_Enabled">
    <vt:lpwstr>true</vt:lpwstr>
  </property>
  <property fmtid="{D5CDD505-2E9C-101B-9397-08002B2CF9AE}" pid="13" name="MSIP_Label_02ffc28e-b571-4281-a4cf-1d6fb2578044_SetDate">
    <vt:lpwstr>2024-02-06T09:45:37Z</vt:lpwstr>
  </property>
  <property fmtid="{D5CDD505-2E9C-101B-9397-08002B2CF9AE}" pid="14" name="MSIP_Label_02ffc28e-b571-4281-a4cf-1d6fb2578044_Method">
    <vt:lpwstr>Privileged</vt:lpwstr>
  </property>
  <property fmtid="{D5CDD505-2E9C-101B-9397-08002B2CF9AE}" pid="15" name="MSIP_Label_02ffc28e-b571-4281-a4cf-1d6fb2578044_Name">
    <vt:lpwstr>Public - No Markings</vt:lpwstr>
  </property>
  <property fmtid="{D5CDD505-2E9C-101B-9397-08002B2CF9AE}" pid="16" name="MSIP_Label_02ffc28e-b571-4281-a4cf-1d6fb2578044_SiteId">
    <vt:lpwstr>95579480-b619-4d86-9f0d-74f0cdef4bfb</vt:lpwstr>
  </property>
  <property fmtid="{D5CDD505-2E9C-101B-9397-08002B2CF9AE}" pid="17" name="MSIP_Label_02ffc28e-b571-4281-a4cf-1d6fb2578044_ActionId">
    <vt:lpwstr>40161cf4-746f-40e4-9714-5251fcbd9459</vt:lpwstr>
  </property>
  <property fmtid="{D5CDD505-2E9C-101B-9397-08002B2CF9AE}" pid="18" name="MSIP_Label_02ffc28e-b571-4281-a4cf-1d6fb2578044_ContentBits">
    <vt:lpwstr>0</vt:lpwstr>
  </property>
  <property fmtid="{D5CDD505-2E9C-101B-9397-08002B2CF9AE}" pid="19" name="Office of Origin">
    <vt:lpwstr/>
  </property>
  <property fmtid="{D5CDD505-2E9C-101B-9397-08002B2CF9AE}" pid="20" name="CustomTag">
    <vt:lpwstr/>
  </property>
  <property fmtid="{D5CDD505-2E9C-101B-9397-08002B2CF9AE}" pid="21" name="FinancialYear">
    <vt:lpwstr/>
  </property>
  <property fmtid="{D5CDD505-2E9C-101B-9397-08002B2CF9AE}" pid="22" name="ContentTypeId">
    <vt:lpwstr>0x0101003B8422D08C252547BB1CFA7F78E2CB83</vt:lpwstr>
  </property>
  <property fmtid="{D5CDD505-2E9C-101B-9397-08002B2CF9AE}" pid="23" name="ClassificationContentMarkingFooterLocations">
    <vt:lpwstr>Thème Office:10</vt:lpwstr>
  </property>
  <property fmtid="{D5CDD505-2E9C-101B-9397-08002B2CF9AE}" pid="24" name="ClassificationContentMarkingFooterText">
    <vt:lpwstr>OFFICIAL</vt:lpwstr>
  </property>
  <property fmtid="{D5CDD505-2E9C-101B-9397-08002B2CF9AE}" pid="25" name="ClassificationContentMarkingHeaderLocations">
    <vt:lpwstr>Thème Office:9</vt:lpwstr>
  </property>
  <property fmtid="{D5CDD505-2E9C-101B-9397-08002B2CF9AE}" pid="26" name="ClassificationContentMarkingHeaderText">
    <vt:lpwstr>OFFICIAL</vt:lpwstr>
  </property>
</Properties>
</file>