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comments/modernComment_124_F95F3B5.xml" ContentType="application/vnd.ms-powerpoint.comments+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3"/>
  </p:notesMasterIdLst>
  <p:sldIdLst>
    <p:sldId id="288" r:id="rId5"/>
    <p:sldId id="289" r:id="rId6"/>
    <p:sldId id="290" r:id="rId7"/>
    <p:sldId id="292" r:id="rId8"/>
    <p:sldId id="293" r:id="rId9"/>
    <p:sldId id="294" r:id="rId10"/>
    <p:sldId id="280" r:id="rId11"/>
    <p:sldId id="281" r:id="rId12"/>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E8FA752-4D8F-7CC3-6578-64260ED78F41}" name="Schwenkschuster, Lukas" initials="LS" userId="S::Lukas.Schwenkschuster@odelo.de::911d1e77-4d6e-4119-9ff0-76a00a725749"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Schwarz, Torsten (I/ET-B2)" initials="ST(B" lastIdx="6" clrIdx="0">
    <p:extLst>
      <p:ext uri="{19B8F6BF-5375-455C-9EA6-DF929625EA0E}">
        <p15:presenceInfo xmlns:p15="http://schemas.microsoft.com/office/powerpoint/2012/main" userId="S::torsten.schwarz@audi.de::70f7f55b-7391-448a-a3d4-66805c88f7d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CC"/>
    <a:srgbClr val="5B95C9"/>
    <a:srgbClr val="F6C0F6"/>
    <a:srgbClr val="77787A"/>
    <a:srgbClr val="818283"/>
    <a:srgbClr val="67686A"/>
    <a:srgbClr val="403F4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89D1F40-825D-4D26-9B30-CCF6A63EEF71}" v="9" dt="2025-09-18T07:20:23.380"/>
  </p1510:revLst>
</p1510:revInfo>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016" autoAdjust="0"/>
    <p:restoredTop sz="96761" autoAdjust="0"/>
  </p:normalViewPr>
  <p:slideViewPr>
    <p:cSldViewPr snapToGrid="0">
      <p:cViewPr varScale="1">
        <p:scale>
          <a:sx n="107" d="100"/>
          <a:sy n="107" d="100"/>
        </p:scale>
        <p:origin x="330" y="102"/>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88" d="100"/>
          <a:sy n="88" d="100"/>
        </p:scale>
        <p:origin x="3822" y="6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commentAuthors" Target="commentAuthors.xml"/></Relationships>
</file>

<file path=ppt/comments/modernComment_124_F95F3B5.xml><?xml version="1.0" encoding="utf-8"?>
<p188:cmLst xmlns:a="http://schemas.openxmlformats.org/drawingml/2006/main" xmlns:r="http://schemas.openxmlformats.org/officeDocument/2006/relationships" xmlns:p188="http://schemas.microsoft.com/office/powerpoint/2018/8/main">
  <p188:cm id="{47E16999-EC65-4F83-B698-C677BB9070F4}" authorId="{6E8FA752-4D8F-7CC3-6578-64260ED78F41}" created="2025-09-29T07:49:43.579">
    <ac:txMkLst xmlns:ac="http://schemas.microsoft.com/office/drawing/2013/main/command">
      <pc:docMk xmlns:pc="http://schemas.microsoft.com/office/powerpoint/2013/main/command"/>
      <pc:sldMk xmlns:pc="http://schemas.microsoft.com/office/powerpoint/2013/main/command" cId="261485493" sldId="292"/>
      <ac:graphicFrameMk id="3" creationId="{32EB16DA-EA3F-A2A2-487B-758EA815709B}"/>
      <ac:tblMk/>
      <ac:tcMk rowId="3951785047" colId="3077959721"/>
      <ac:txMk cp="5" len="6">
        <ac:context len="46" hash="1733885498"/>
      </ac:txMk>
    </ac:txMkLst>
    <p188:pos x="4897027" y="1520461"/>
    <p188:txBody>
      <a:bodyPr/>
      <a:lstStyle/>
      <a:p>
        <a:r>
          <a:rPr lang="de-DE"/>
          <a:t>AVSR-27: Japan thinks this value is to high and should be reconsidered again with possible glare issues! GTB will reconsider this on the basis of the Japanese study</a:t>
        </a:r>
      </a:p>
    </p188:txBody>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01A6B3F-8A1F-428A-9ABA-F87A10A58389}" type="datetimeFigureOut">
              <a:rPr lang="it-IT" smtClean="0"/>
              <a:t>29/09/2025</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E70AEB5-7B7F-4628-AB39-24BD0FD240BE}" type="slidenum">
              <a:rPr lang="it-IT" smtClean="0"/>
              <a:t>‹Nr.›</a:t>
            </a:fld>
            <a:endParaRPr lang="it-IT"/>
          </a:p>
        </p:txBody>
      </p:sp>
    </p:spTree>
    <p:extLst>
      <p:ext uri="{BB962C8B-B14F-4D97-AF65-F5344CB8AC3E}">
        <p14:creationId xmlns:p14="http://schemas.microsoft.com/office/powerpoint/2010/main" val="38827720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titolo">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235248188"/>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B42A9DD-DCD2-4224-8D54-177EA3E97985}"/>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A6641E07-57B0-4051-9609-E10F84C77F1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7407ED97-1DE1-49B5-A0C1-4C55CDA3967D}"/>
              </a:ext>
            </a:extLst>
          </p:cNvPr>
          <p:cNvSpPr>
            <a:spLocks noGrp="1"/>
          </p:cNvSpPr>
          <p:nvPr>
            <p:ph type="dt" sz="half" idx="10"/>
          </p:nvPr>
        </p:nvSpPr>
        <p:spPr/>
        <p:txBody>
          <a:bodyPr/>
          <a:lstStyle/>
          <a:p>
            <a:fld id="{ADEA4782-768A-4A26-9529-E254BB331CA5}" type="datetime1">
              <a:rPr lang="de-DE" smtClean="0"/>
              <a:t>29.09.2025</a:t>
            </a:fld>
            <a:endParaRPr lang="de-DE"/>
          </a:p>
        </p:txBody>
      </p:sp>
      <p:sp>
        <p:nvSpPr>
          <p:cNvPr id="5" name="Fußzeilenplatzhalter 4">
            <a:extLst>
              <a:ext uri="{FF2B5EF4-FFF2-40B4-BE49-F238E27FC236}">
                <a16:creationId xmlns:a16="http://schemas.microsoft.com/office/drawing/2014/main" id="{013C1724-C9D7-4AF8-AD5D-9D4786D5DC6A}"/>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D58749DF-A721-46B6-8DBF-5FEF9A90124E}"/>
              </a:ext>
            </a:extLst>
          </p:cNvPr>
          <p:cNvSpPr>
            <a:spLocks noGrp="1"/>
          </p:cNvSpPr>
          <p:nvPr>
            <p:ph type="sldNum" sz="quarter" idx="12"/>
          </p:nvPr>
        </p:nvSpPr>
        <p:spPr/>
        <p:txBody>
          <a:bodyPr/>
          <a:lstStyle/>
          <a:p>
            <a:fld id="{AAC85E57-7382-4485-9D14-0BD8FAB214FB}" type="slidenum">
              <a:rPr lang="de-DE" smtClean="0"/>
              <a:t>‹Nr.›</a:t>
            </a:fld>
            <a:endParaRPr lang="de-DE"/>
          </a:p>
        </p:txBody>
      </p:sp>
    </p:spTree>
    <p:extLst>
      <p:ext uri="{BB962C8B-B14F-4D97-AF65-F5344CB8AC3E}">
        <p14:creationId xmlns:p14="http://schemas.microsoft.com/office/powerpoint/2010/main" val="46400166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7"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microsoft.com/office/2007/relationships/hdphoto" Target="../media/hdphoto1.wdp"/><Relationship Id="rId5" Type="http://schemas.openxmlformats.org/officeDocument/2006/relationships/image" Target="../media/image2.png"/><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 name="Immagine 9">
            <a:extLst>
              <a:ext uri="{FF2B5EF4-FFF2-40B4-BE49-F238E27FC236}">
                <a16:creationId xmlns:a16="http://schemas.microsoft.com/office/drawing/2014/main" id="{8EE125BF-D084-459F-806B-DFAA2DB46113}"/>
              </a:ext>
            </a:extLst>
          </p:cNvPr>
          <p:cNvPicPr>
            <a:picLocks noChangeAspect="1"/>
          </p:cNvPicPr>
          <p:nvPr userDrawn="1"/>
        </p:nvPicPr>
        <p:blipFill rotWithShape="1">
          <a:blip r:embed="rId4"/>
          <a:srcRect l="175" t="4754" r="527" b="10762"/>
          <a:stretch/>
        </p:blipFill>
        <p:spPr>
          <a:xfrm>
            <a:off x="0" y="6343650"/>
            <a:ext cx="12192000" cy="514350"/>
          </a:xfrm>
          <a:prstGeom prst="rect">
            <a:avLst/>
          </a:prstGeom>
        </p:spPr>
      </p:pic>
      <p:pic>
        <p:nvPicPr>
          <p:cNvPr id="21" name="Immagine 20">
            <a:extLst>
              <a:ext uri="{FF2B5EF4-FFF2-40B4-BE49-F238E27FC236}">
                <a16:creationId xmlns:a16="http://schemas.microsoft.com/office/drawing/2014/main" id="{3E61341F-C07C-4737-86E7-A2033E177F5E}"/>
              </a:ext>
            </a:extLst>
          </p:cNvPr>
          <p:cNvPicPr>
            <a:picLocks noChangeAspect="1"/>
          </p:cNvPicPr>
          <p:nvPr userDrawn="1"/>
        </p:nvPicPr>
        <p:blipFill>
          <a:blip r:embed="rId5" cstate="hqprint">
            <a:extLst>
              <a:ext uri="{BEBA8EAE-BF5A-486C-A8C5-ECC9F3942E4B}">
                <a14:imgProps xmlns:a14="http://schemas.microsoft.com/office/drawing/2010/main">
                  <a14:imgLayer r:embed="rId6">
                    <a14:imgEffect>
                      <a14:saturation sat="66000"/>
                    </a14:imgEffect>
                  </a14:imgLayer>
                </a14:imgProps>
              </a:ext>
              <a:ext uri="{28A0092B-C50C-407E-A947-70E740481C1C}">
                <a14:useLocalDpi xmlns:a14="http://schemas.microsoft.com/office/drawing/2010/main" val="0"/>
              </a:ext>
            </a:extLst>
          </a:blip>
          <a:stretch>
            <a:fillRect/>
          </a:stretch>
        </p:blipFill>
        <p:spPr>
          <a:xfrm rot="5400000" flipH="1">
            <a:off x="324447" y="-324447"/>
            <a:ext cx="1437084" cy="2085977"/>
          </a:xfrm>
          <a:prstGeom prst="rect">
            <a:avLst/>
          </a:prstGeom>
        </p:spPr>
      </p:pic>
      <p:pic>
        <p:nvPicPr>
          <p:cNvPr id="3" name="Immagine 2">
            <a:extLst>
              <a:ext uri="{FF2B5EF4-FFF2-40B4-BE49-F238E27FC236}">
                <a16:creationId xmlns:a16="http://schemas.microsoft.com/office/drawing/2014/main" id="{3B478787-0D5C-4CA1-A746-EA7466FB9D01}"/>
              </a:ext>
            </a:extLst>
          </p:cNvPr>
          <p:cNvPicPr>
            <a:picLocks noChangeAspect="1"/>
          </p:cNvPicPr>
          <p:nvPr userDrawn="1"/>
        </p:nvPicPr>
        <p:blipFill>
          <a:blip r:embed="rId7" cstate="hqprint">
            <a:extLst>
              <a:ext uri="{28A0092B-C50C-407E-A947-70E740481C1C}">
                <a14:useLocalDpi xmlns:a14="http://schemas.microsoft.com/office/drawing/2010/main" val="0"/>
              </a:ext>
            </a:extLst>
          </a:blip>
          <a:stretch>
            <a:fillRect/>
          </a:stretch>
        </p:blipFill>
        <p:spPr>
          <a:xfrm>
            <a:off x="9883264" y="90452"/>
            <a:ext cx="2213485" cy="882137"/>
          </a:xfrm>
          <a:prstGeom prst="rect">
            <a:avLst/>
          </a:prstGeom>
        </p:spPr>
      </p:pic>
    </p:spTree>
    <p:extLst>
      <p:ext uri="{BB962C8B-B14F-4D97-AF65-F5344CB8AC3E}">
        <p14:creationId xmlns:p14="http://schemas.microsoft.com/office/powerpoint/2010/main" val="3650563672"/>
      </p:ext>
    </p:extLst>
  </p:cSld>
  <p:clrMap bg1="lt1" tx1="dk1" bg2="lt2" tx2="dk2" accent1="accent1" accent2="accent2" accent3="accent3" accent4="accent4" accent5="accent5" accent6="accent6" hlink="hlink" folHlink="folHlink"/>
  <p:sldLayoutIdLst>
    <p:sldLayoutId id="2147483649" r:id="rId1"/>
    <p:sldLayoutId id="2147483651" r:id="rId2"/>
  </p:sldLayoutIdLst>
  <p:hf hdr="0" ftr="0"/>
  <p:txStyles>
    <p:titleStyle>
      <a:lvl1pPr algn="ctr" defTabSz="914400" rtl="0" eaLnBrk="1" latinLnBrk="0" hangingPunct="1">
        <a:lnSpc>
          <a:spcPct val="90000"/>
        </a:lnSpc>
        <a:spcBef>
          <a:spcPct val="0"/>
        </a:spcBef>
        <a:buNone/>
        <a:defRPr sz="4400" b="1" kern="1200">
          <a:solidFill>
            <a:srgbClr val="403F41"/>
          </a:solidFill>
          <a:latin typeface="+mj-lt"/>
          <a:ea typeface="+mj-ea"/>
          <a:cs typeface="+mj-cs"/>
        </a:defRPr>
      </a:lvl1pPr>
    </p:titleStyle>
    <p:bodyStyle>
      <a:lvl1pPr marL="0" indent="0" algn="ctr" defTabSz="914400" rtl="0" eaLnBrk="1" latinLnBrk="0" hangingPunct="1">
        <a:lnSpc>
          <a:spcPct val="90000"/>
        </a:lnSpc>
        <a:spcBef>
          <a:spcPts val="1000"/>
        </a:spcBef>
        <a:buFont typeface="Arial" panose="020B0604020202020204" pitchFamily="34" charset="0"/>
        <a:buNone/>
        <a:defRPr sz="2800" kern="1200">
          <a:solidFill>
            <a:srgbClr val="67686A"/>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microsoft.com/office/2018/10/relationships/comments" Target="../comments/modernComment_124_F95F3B5.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C3C86410-30F6-4618-A6D8-3596C63DDE97}"/>
              </a:ext>
            </a:extLst>
          </p:cNvPr>
          <p:cNvSpPr txBox="1"/>
          <p:nvPr/>
        </p:nvSpPr>
        <p:spPr>
          <a:xfrm>
            <a:off x="232756" y="2575762"/>
            <a:ext cx="11629506" cy="1323439"/>
          </a:xfrm>
          <a:prstGeom prst="rect">
            <a:avLst/>
          </a:prstGeom>
          <a:noFill/>
        </p:spPr>
        <p:txBody>
          <a:bodyPr wrap="square" rtlCol="0">
            <a:spAutoFit/>
          </a:bodyPr>
          <a:lstStyle/>
          <a:p>
            <a:pPr algn="ctr"/>
            <a:r>
              <a:rPr lang="en-GB" sz="4000" b="1" dirty="0"/>
              <a:t>Automated Driving Systems Marker Lamp</a:t>
            </a:r>
            <a:endParaRPr lang="en-GB" sz="2800" b="1" dirty="0"/>
          </a:p>
          <a:p>
            <a:pPr algn="ctr"/>
            <a:r>
              <a:rPr lang="en-GB" sz="4000" b="1" dirty="0"/>
              <a:t> (ADS ML) </a:t>
            </a:r>
          </a:p>
        </p:txBody>
      </p:sp>
      <p:sp>
        <p:nvSpPr>
          <p:cNvPr id="5" name="CasellaDiTesto 5">
            <a:extLst>
              <a:ext uri="{FF2B5EF4-FFF2-40B4-BE49-F238E27FC236}">
                <a16:creationId xmlns:a16="http://schemas.microsoft.com/office/drawing/2014/main" id="{3C683EFF-8DDA-47F0-9E93-D44881852D78}"/>
              </a:ext>
            </a:extLst>
          </p:cNvPr>
          <p:cNvSpPr txBox="1"/>
          <p:nvPr/>
        </p:nvSpPr>
        <p:spPr>
          <a:xfrm>
            <a:off x="4612913" y="6409509"/>
            <a:ext cx="2966173" cy="338554"/>
          </a:xfrm>
          <a:prstGeom prst="rect">
            <a:avLst/>
          </a:prstGeom>
          <a:noFill/>
        </p:spPr>
        <p:txBody>
          <a:bodyPr wrap="square" rtlCol="0">
            <a:spAutoFit/>
          </a:bodyPr>
          <a:lstStyle/>
          <a:p>
            <a:pPr algn="ctr"/>
            <a:r>
              <a:rPr lang="en-GB" sz="1600" i="1" dirty="0">
                <a:solidFill>
                  <a:schemeClr val="bg1"/>
                </a:solidFill>
              </a:rPr>
              <a:t>GTB</a:t>
            </a:r>
          </a:p>
        </p:txBody>
      </p:sp>
      <p:sp>
        <p:nvSpPr>
          <p:cNvPr id="10" name="CasellaDiTesto 5">
            <a:extLst>
              <a:ext uri="{FF2B5EF4-FFF2-40B4-BE49-F238E27FC236}">
                <a16:creationId xmlns:a16="http://schemas.microsoft.com/office/drawing/2014/main" id="{3C683EFF-8DDA-47F0-9E93-D44881852D78}"/>
              </a:ext>
            </a:extLst>
          </p:cNvPr>
          <p:cNvSpPr txBox="1"/>
          <p:nvPr/>
        </p:nvSpPr>
        <p:spPr>
          <a:xfrm>
            <a:off x="9570719" y="6409509"/>
            <a:ext cx="2494622" cy="338554"/>
          </a:xfrm>
          <a:prstGeom prst="rect">
            <a:avLst/>
          </a:prstGeom>
          <a:noFill/>
        </p:spPr>
        <p:txBody>
          <a:bodyPr wrap="square" rtlCol="0">
            <a:spAutoFit/>
          </a:bodyPr>
          <a:lstStyle/>
          <a:p>
            <a:pPr algn="r"/>
            <a:r>
              <a:rPr lang="en-GB" sz="1600" i="1" dirty="0">
                <a:solidFill>
                  <a:schemeClr val="bg1"/>
                </a:solidFill>
              </a:rPr>
              <a:t>September 2025</a:t>
            </a:r>
          </a:p>
        </p:txBody>
      </p:sp>
      <p:sp>
        <p:nvSpPr>
          <p:cNvPr id="3" name="Textfeld 4">
            <a:extLst>
              <a:ext uri="{FF2B5EF4-FFF2-40B4-BE49-F238E27FC236}">
                <a16:creationId xmlns:a16="http://schemas.microsoft.com/office/drawing/2014/main" id="{4CA3037E-B3BF-FB4D-F544-2A5E6C2BDB16}"/>
              </a:ext>
            </a:extLst>
          </p:cNvPr>
          <p:cNvSpPr txBox="1"/>
          <p:nvPr/>
        </p:nvSpPr>
        <p:spPr>
          <a:xfrm>
            <a:off x="26897" y="38485"/>
            <a:ext cx="1434352" cy="288147"/>
          </a:xfrm>
          <a:prstGeom prst="rect">
            <a:avLst/>
          </a:prstGeom>
          <a:noFill/>
          <a:ln w="28575">
            <a:solidFill>
              <a:srgbClr val="00B0F0"/>
            </a:solidFill>
          </a:ln>
        </p:spPr>
        <p:txBody>
          <a:bodyPr wrap="square" lIns="36000" tIns="36000" rIns="36000" bIns="36000" rtlCol="0" anchor="ctr" anchorCtr="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it-IT" sz="1400" b="1" kern="1200" dirty="0">
                <a:solidFill>
                  <a:srgbClr val="00B0F0"/>
                </a:solidFill>
                <a:effectLst/>
                <a:latin typeface="Calibri" panose="020F0502020204030204" pitchFamily="34" charset="0"/>
                <a:ea typeface="Times New Roman" panose="02020603050405020304" pitchFamily="18" charset="0"/>
                <a:cs typeface="Times New Roman" panose="02020603050405020304" pitchFamily="18" charset="0"/>
              </a:rPr>
              <a:t>AVSR-27-01_Rev.1</a:t>
            </a:r>
            <a:endParaRPr lang="de-DE" sz="1200" baseline="-25000" dirty="0">
              <a:effectLst/>
              <a:latin typeface="Times New Roman" panose="02020603050405020304" pitchFamily="18" charset="0"/>
              <a:ea typeface="Times New Roman" panose="02020603050405020304" pitchFamily="18" charset="0"/>
            </a:endParaRPr>
          </a:p>
        </p:txBody>
      </p:sp>
      <p:sp>
        <p:nvSpPr>
          <p:cNvPr id="6" name="Textfeld 5">
            <a:extLst>
              <a:ext uri="{FF2B5EF4-FFF2-40B4-BE49-F238E27FC236}">
                <a16:creationId xmlns:a16="http://schemas.microsoft.com/office/drawing/2014/main" id="{82E958D5-387F-51B6-A86F-9548C99E2D4B}"/>
              </a:ext>
            </a:extLst>
          </p:cNvPr>
          <p:cNvSpPr txBox="1"/>
          <p:nvPr/>
        </p:nvSpPr>
        <p:spPr>
          <a:xfrm>
            <a:off x="3047999" y="4600357"/>
            <a:ext cx="6096000" cy="369332"/>
          </a:xfrm>
          <a:prstGeom prst="rect">
            <a:avLst/>
          </a:prstGeom>
          <a:noFill/>
        </p:spPr>
        <p:txBody>
          <a:bodyPr wrap="square">
            <a:spAutoFit/>
          </a:bodyPr>
          <a:lstStyle/>
          <a:p>
            <a:pPr algn="ctr"/>
            <a:r>
              <a:rPr lang="de-DE" dirty="0" err="1"/>
              <a:t>Based</a:t>
            </a:r>
            <a:r>
              <a:rPr lang="de-DE" dirty="0"/>
              <a:t> on </a:t>
            </a:r>
            <a:r>
              <a:rPr lang="de-DE" dirty="0" err="1"/>
              <a:t>document</a:t>
            </a:r>
            <a:r>
              <a:rPr lang="de-DE" dirty="0"/>
              <a:t> GTB WGSL 691 revision2</a:t>
            </a:r>
          </a:p>
        </p:txBody>
      </p:sp>
    </p:spTree>
    <p:extLst>
      <p:ext uri="{BB962C8B-B14F-4D97-AF65-F5344CB8AC3E}">
        <p14:creationId xmlns:p14="http://schemas.microsoft.com/office/powerpoint/2010/main" val="40589814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a:extLst>
              <a:ext uri="{FF2B5EF4-FFF2-40B4-BE49-F238E27FC236}">
                <a16:creationId xmlns:a16="http://schemas.microsoft.com/office/drawing/2014/main" id="{978FABA1-06EA-4E7A-ACC0-9CA09B0D9EBB}"/>
              </a:ext>
            </a:extLst>
          </p:cNvPr>
          <p:cNvSpPr txBox="1"/>
          <p:nvPr/>
        </p:nvSpPr>
        <p:spPr>
          <a:xfrm>
            <a:off x="685800" y="646610"/>
            <a:ext cx="11379539" cy="1261884"/>
          </a:xfrm>
          <a:prstGeom prst="rect">
            <a:avLst/>
          </a:prstGeom>
          <a:noFill/>
        </p:spPr>
        <p:txBody>
          <a:bodyPr wrap="square" rtlCol="0">
            <a:spAutoFit/>
          </a:bodyPr>
          <a:lstStyle/>
          <a:p>
            <a:r>
              <a:rPr lang="en-US" sz="2400" b="1" dirty="0"/>
              <a:t>ADS Marker Lamp </a:t>
            </a:r>
          </a:p>
          <a:p>
            <a:r>
              <a:rPr lang="en-US" sz="2400" b="1" dirty="0"/>
              <a:t>Introduction</a:t>
            </a:r>
          </a:p>
          <a:p>
            <a:endParaRPr lang="en-US" sz="1000" b="1" dirty="0"/>
          </a:p>
          <a:p>
            <a:r>
              <a:rPr lang="en-US" dirty="0"/>
              <a:t>Light signal to inform the other road users about the autonomous driving system operational status of the vehicle</a:t>
            </a:r>
            <a:endParaRPr lang="en-US" b="1" dirty="0"/>
          </a:p>
        </p:txBody>
      </p:sp>
      <p:sp>
        <p:nvSpPr>
          <p:cNvPr id="2" name="Foliennummernplatzhalter 1">
            <a:extLst>
              <a:ext uri="{FF2B5EF4-FFF2-40B4-BE49-F238E27FC236}">
                <a16:creationId xmlns:a16="http://schemas.microsoft.com/office/drawing/2014/main" id="{745ABBAE-E8EB-4145-93AE-D6369797A8CD}"/>
              </a:ext>
            </a:extLst>
          </p:cNvPr>
          <p:cNvSpPr>
            <a:spLocks noGrp="1"/>
          </p:cNvSpPr>
          <p:nvPr>
            <p:ph type="sldNum" sz="quarter" idx="12"/>
          </p:nvPr>
        </p:nvSpPr>
        <p:spPr>
          <a:xfrm>
            <a:off x="166022" y="6391379"/>
            <a:ext cx="404523" cy="365125"/>
          </a:xfrm>
        </p:spPr>
        <p:txBody>
          <a:bodyPr/>
          <a:lstStyle/>
          <a:p>
            <a:pPr algn="l"/>
            <a:fld id="{AAC85E57-7382-4485-9D14-0BD8FAB214FB}" type="slidenum">
              <a:rPr lang="de-DE" sz="1600" smtClean="0">
                <a:solidFill>
                  <a:schemeClr val="bg1"/>
                </a:solidFill>
              </a:rPr>
              <a:pPr algn="l"/>
              <a:t>2</a:t>
            </a:fld>
            <a:endParaRPr lang="de-DE" sz="1600" dirty="0">
              <a:solidFill>
                <a:schemeClr val="bg1"/>
              </a:solidFill>
            </a:endParaRPr>
          </a:p>
        </p:txBody>
      </p:sp>
      <p:pic>
        <p:nvPicPr>
          <p:cNvPr id="3" name="Grafik 2"/>
          <p:cNvPicPr>
            <a:picLocks noChangeAspect="1"/>
          </p:cNvPicPr>
          <p:nvPr/>
        </p:nvPicPr>
        <p:blipFill>
          <a:blip r:embed="rId2"/>
          <a:stretch>
            <a:fillRect/>
          </a:stretch>
        </p:blipFill>
        <p:spPr>
          <a:xfrm>
            <a:off x="2912250" y="2499107"/>
            <a:ext cx="6353467" cy="3491344"/>
          </a:xfrm>
          <a:prstGeom prst="rect">
            <a:avLst/>
          </a:prstGeom>
          <a:ln>
            <a:solidFill>
              <a:schemeClr val="tx2"/>
            </a:solidFill>
          </a:ln>
        </p:spPr>
      </p:pic>
      <p:sp>
        <p:nvSpPr>
          <p:cNvPr id="6" name="Textfeld 5"/>
          <p:cNvSpPr txBox="1"/>
          <p:nvPr/>
        </p:nvSpPr>
        <p:spPr>
          <a:xfrm>
            <a:off x="2912250" y="2090020"/>
            <a:ext cx="6353467" cy="369332"/>
          </a:xfrm>
          <a:prstGeom prst="rect">
            <a:avLst/>
          </a:prstGeom>
          <a:solidFill>
            <a:srgbClr val="5B95C9"/>
          </a:solidFill>
        </p:spPr>
        <p:txBody>
          <a:bodyPr wrap="square" rtlCol="0">
            <a:spAutoFit/>
          </a:bodyPr>
          <a:lstStyle/>
          <a:p>
            <a:pPr algn="ctr"/>
            <a:r>
              <a:rPr lang="en-US" b="1" dirty="0"/>
              <a:t>Extract of the document GRE-90-06 of April 2024</a:t>
            </a:r>
            <a:endParaRPr lang="de-DE" dirty="0"/>
          </a:p>
        </p:txBody>
      </p:sp>
      <p:sp>
        <p:nvSpPr>
          <p:cNvPr id="10" name="CasellaDiTesto 5">
            <a:extLst>
              <a:ext uri="{FF2B5EF4-FFF2-40B4-BE49-F238E27FC236}">
                <a16:creationId xmlns:a16="http://schemas.microsoft.com/office/drawing/2014/main" id="{3C683EFF-8DDA-47F0-9E93-D44881852D78}"/>
              </a:ext>
            </a:extLst>
          </p:cNvPr>
          <p:cNvSpPr txBox="1"/>
          <p:nvPr/>
        </p:nvSpPr>
        <p:spPr>
          <a:xfrm>
            <a:off x="4612913" y="6409509"/>
            <a:ext cx="2966173" cy="338554"/>
          </a:xfrm>
          <a:prstGeom prst="rect">
            <a:avLst/>
          </a:prstGeom>
          <a:noFill/>
        </p:spPr>
        <p:txBody>
          <a:bodyPr wrap="square" rtlCol="0">
            <a:spAutoFit/>
          </a:bodyPr>
          <a:lstStyle/>
          <a:p>
            <a:pPr algn="ctr"/>
            <a:r>
              <a:rPr lang="en-GB" sz="1600" i="1" dirty="0">
                <a:solidFill>
                  <a:schemeClr val="bg1"/>
                </a:solidFill>
              </a:rPr>
              <a:t>GTB</a:t>
            </a:r>
          </a:p>
        </p:txBody>
      </p:sp>
      <p:sp>
        <p:nvSpPr>
          <p:cNvPr id="7" name="Textfeld 4">
            <a:extLst>
              <a:ext uri="{FF2B5EF4-FFF2-40B4-BE49-F238E27FC236}">
                <a16:creationId xmlns:a16="http://schemas.microsoft.com/office/drawing/2014/main" id="{F11C4E90-8D96-0E9D-329C-1B10CF68FB86}"/>
              </a:ext>
            </a:extLst>
          </p:cNvPr>
          <p:cNvSpPr txBox="1"/>
          <p:nvPr/>
        </p:nvSpPr>
        <p:spPr>
          <a:xfrm>
            <a:off x="26897" y="38485"/>
            <a:ext cx="1434352" cy="288147"/>
          </a:xfrm>
          <a:prstGeom prst="rect">
            <a:avLst/>
          </a:prstGeom>
          <a:noFill/>
          <a:ln w="28575">
            <a:solidFill>
              <a:srgbClr val="00B0F0"/>
            </a:solidFill>
          </a:ln>
        </p:spPr>
        <p:txBody>
          <a:bodyPr wrap="square" lIns="36000" tIns="36000" rIns="36000" bIns="36000" rtlCol="0" anchor="ctr" anchorCtr="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it-IT" sz="1400" b="1" kern="1200" dirty="0">
                <a:solidFill>
                  <a:srgbClr val="00B0F0"/>
                </a:solidFill>
                <a:effectLst/>
                <a:latin typeface="Calibri" panose="020F0502020204030204" pitchFamily="34" charset="0"/>
                <a:ea typeface="Times New Roman" panose="02020603050405020304" pitchFamily="18" charset="0"/>
                <a:cs typeface="Times New Roman" panose="02020603050405020304" pitchFamily="18" charset="0"/>
              </a:rPr>
              <a:t>AVSR-27-01_Rev.1</a:t>
            </a:r>
            <a:endParaRPr lang="de-DE" sz="1200" baseline="-25000" dirty="0">
              <a:effectLst/>
              <a:latin typeface="Times New Roman" panose="02020603050405020304" pitchFamily="18" charset="0"/>
              <a:ea typeface="Times New Roman" panose="02020603050405020304" pitchFamily="18" charset="0"/>
            </a:endParaRPr>
          </a:p>
        </p:txBody>
      </p:sp>
      <p:sp>
        <p:nvSpPr>
          <p:cNvPr id="8" name="CasellaDiTesto 5">
            <a:extLst>
              <a:ext uri="{FF2B5EF4-FFF2-40B4-BE49-F238E27FC236}">
                <a16:creationId xmlns:a16="http://schemas.microsoft.com/office/drawing/2014/main" id="{6FA8E481-83AF-203A-5FCB-238DDC10DB9D}"/>
              </a:ext>
            </a:extLst>
          </p:cNvPr>
          <p:cNvSpPr txBox="1"/>
          <p:nvPr/>
        </p:nvSpPr>
        <p:spPr>
          <a:xfrm>
            <a:off x="9570719" y="6409509"/>
            <a:ext cx="2494622" cy="338554"/>
          </a:xfrm>
          <a:prstGeom prst="rect">
            <a:avLst/>
          </a:prstGeom>
          <a:noFill/>
        </p:spPr>
        <p:txBody>
          <a:bodyPr wrap="square" rtlCol="0">
            <a:spAutoFit/>
          </a:bodyPr>
          <a:lstStyle/>
          <a:p>
            <a:pPr algn="r"/>
            <a:r>
              <a:rPr lang="en-GB" sz="1600" i="1" dirty="0">
                <a:solidFill>
                  <a:schemeClr val="bg1"/>
                </a:solidFill>
              </a:rPr>
              <a:t>September 2025</a:t>
            </a:r>
          </a:p>
        </p:txBody>
      </p:sp>
    </p:spTree>
    <p:extLst>
      <p:ext uri="{BB962C8B-B14F-4D97-AF65-F5344CB8AC3E}">
        <p14:creationId xmlns:p14="http://schemas.microsoft.com/office/powerpoint/2010/main" val="33755700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a:extLst>
              <a:ext uri="{FF2B5EF4-FFF2-40B4-BE49-F238E27FC236}">
                <a16:creationId xmlns:a16="http://schemas.microsoft.com/office/drawing/2014/main" id="{978FABA1-06EA-4E7A-ACC0-9CA09B0D9EBB}"/>
              </a:ext>
            </a:extLst>
          </p:cNvPr>
          <p:cNvSpPr txBox="1"/>
          <p:nvPr/>
        </p:nvSpPr>
        <p:spPr>
          <a:xfrm>
            <a:off x="685801" y="646610"/>
            <a:ext cx="4800599" cy="830997"/>
          </a:xfrm>
          <a:prstGeom prst="rect">
            <a:avLst/>
          </a:prstGeom>
          <a:noFill/>
        </p:spPr>
        <p:txBody>
          <a:bodyPr wrap="square" rtlCol="0">
            <a:spAutoFit/>
          </a:bodyPr>
          <a:lstStyle/>
          <a:p>
            <a:r>
              <a:rPr lang="en-US" sz="2400" b="1" dirty="0"/>
              <a:t>ADS Marker Lamp </a:t>
            </a:r>
          </a:p>
          <a:p>
            <a:r>
              <a:rPr lang="en-US" sz="2400" b="1" dirty="0"/>
              <a:t>Hybrid Regulation - description</a:t>
            </a:r>
          </a:p>
        </p:txBody>
      </p:sp>
      <p:sp>
        <p:nvSpPr>
          <p:cNvPr id="2" name="Foliennummernplatzhalter 1">
            <a:extLst>
              <a:ext uri="{FF2B5EF4-FFF2-40B4-BE49-F238E27FC236}">
                <a16:creationId xmlns:a16="http://schemas.microsoft.com/office/drawing/2014/main" id="{745ABBAE-E8EB-4145-93AE-D6369797A8CD}"/>
              </a:ext>
            </a:extLst>
          </p:cNvPr>
          <p:cNvSpPr>
            <a:spLocks noGrp="1"/>
          </p:cNvSpPr>
          <p:nvPr>
            <p:ph type="sldNum" sz="quarter" idx="12"/>
          </p:nvPr>
        </p:nvSpPr>
        <p:spPr>
          <a:xfrm>
            <a:off x="166022" y="6391379"/>
            <a:ext cx="404523" cy="365125"/>
          </a:xfrm>
        </p:spPr>
        <p:txBody>
          <a:bodyPr/>
          <a:lstStyle/>
          <a:p>
            <a:pPr algn="l"/>
            <a:fld id="{AAC85E57-7382-4485-9D14-0BD8FAB214FB}" type="slidenum">
              <a:rPr lang="de-DE" sz="1600" smtClean="0">
                <a:solidFill>
                  <a:schemeClr val="bg1"/>
                </a:solidFill>
              </a:rPr>
              <a:pPr algn="l"/>
              <a:t>3</a:t>
            </a:fld>
            <a:endParaRPr lang="de-DE" sz="1600" dirty="0">
              <a:solidFill>
                <a:schemeClr val="bg1"/>
              </a:solidFill>
            </a:endParaRPr>
          </a:p>
        </p:txBody>
      </p:sp>
      <p:sp>
        <p:nvSpPr>
          <p:cNvPr id="15" name="Textfeld 14"/>
          <p:cNvSpPr txBox="1"/>
          <p:nvPr/>
        </p:nvSpPr>
        <p:spPr>
          <a:xfrm>
            <a:off x="1552660" y="1721485"/>
            <a:ext cx="8721872" cy="3693319"/>
          </a:xfrm>
          <a:prstGeom prst="rect">
            <a:avLst/>
          </a:prstGeom>
          <a:noFill/>
          <a:ln>
            <a:noFill/>
          </a:ln>
        </p:spPr>
        <p:txBody>
          <a:bodyPr wrap="square" rtlCol="0">
            <a:spAutoFit/>
          </a:bodyPr>
          <a:lstStyle/>
          <a:p>
            <a:pPr marL="285750" indent="-285750">
              <a:buFont typeface="Arial" panose="020B0604020202020204" pitchFamily="34" charset="0"/>
              <a:buChar char="•"/>
            </a:pPr>
            <a:r>
              <a:rPr lang="en-US" u="sng" dirty="0"/>
              <a:t>General Structure</a:t>
            </a:r>
            <a:r>
              <a:rPr lang="en-US" dirty="0"/>
              <a:t>: </a:t>
            </a:r>
          </a:p>
          <a:p>
            <a:pPr marL="1200150" lvl="2" indent="-180000">
              <a:buSzPct val="70000"/>
              <a:buFont typeface="Courier New" panose="02070309020205020404" pitchFamily="49" charset="0"/>
              <a:buChar char="o"/>
            </a:pPr>
            <a:r>
              <a:rPr lang="en-US" dirty="0"/>
              <a:t>Part I: 	 lamp requirements</a:t>
            </a:r>
          </a:p>
          <a:p>
            <a:pPr marL="1200150" lvl="2" indent="-180000">
              <a:buSzPct val="70000"/>
              <a:buFont typeface="Courier New" panose="02070309020205020404" pitchFamily="49" charset="0"/>
              <a:buChar char="o"/>
            </a:pPr>
            <a:r>
              <a:rPr lang="en-US" dirty="0"/>
              <a:t>Part II: installation requirements </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u="sng" dirty="0"/>
              <a:t>Definitions</a:t>
            </a:r>
            <a:r>
              <a:rPr lang="en-US" dirty="0"/>
              <a:t>:</a:t>
            </a:r>
          </a:p>
          <a:p>
            <a:pPr marL="1200150" lvl="2" indent="-180000">
              <a:buSzPct val="70000"/>
              <a:buFont typeface="Courier New" panose="02070309020205020404" pitchFamily="49" charset="0"/>
              <a:buChar char="o"/>
            </a:pPr>
            <a:r>
              <a:rPr lang="en-US" dirty="0"/>
              <a:t>Link to the definitions of R48 (R53, R74 and R86).</a:t>
            </a:r>
          </a:p>
          <a:p>
            <a:pPr marL="1200150" lvl="2" indent="-180000">
              <a:buSzPct val="70000"/>
              <a:buFont typeface="Courier New" panose="02070309020205020404" pitchFamily="49" charset="0"/>
              <a:buChar char="o"/>
            </a:pPr>
            <a:r>
              <a:rPr lang="en-US" dirty="0"/>
              <a:t>New definitions related to ADS marker lamp added</a:t>
            </a:r>
          </a:p>
          <a:p>
            <a:endParaRPr lang="en-US" dirty="0"/>
          </a:p>
          <a:p>
            <a:pPr marL="285750" indent="-285750">
              <a:buFont typeface="Arial" panose="020B0604020202020204" pitchFamily="34" charset="0"/>
              <a:buChar char="•"/>
            </a:pPr>
            <a:r>
              <a:rPr lang="en-US" u="sng" dirty="0"/>
              <a:t>General requirements of R48</a:t>
            </a:r>
            <a:r>
              <a:rPr lang="en-US" dirty="0"/>
              <a:t> added, when relevant for the ADS marker lamp function</a:t>
            </a:r>
          </a:p>
          <a:p>
            <a:r>
              <a:rPr lang="en-US" dirty="0"/>
              <a:t> </a:t>
            </a:r>
          </a:p>
          <a:p>
            <a:pPr marL="285750" indent="-285750">
              <a:buFont typeface="Arial" panose="020B0604020202020204" pitchFamily="34" charset="0"/>
              <a:buChar char="•"/>
            </a:pPr>
            <a:r>
              <a:rPr lang="en-US" u="sng" dirty="0"/>
              <a:t>Specific new requirements</a:t>
            </a:r>
            <a:r>
              <a:rPr lang="en-US" dirty="0"/>
              <a:t> applicable to the ADS marker lamp added</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u="sng" dirty="0"/>
              <a:t>Reference</a:t>
            </a:r>
            <a:r>
              <a:rPr lang="en-US" dirty="0"/>
              <a:t>: adopted hybrid UN Regulation No. 165 considered as reference</a:t>
            </a:r>
            <a:endParaRPr lang="en-US" dirty="0">
              <a:sym typeface="Wingdings" panose="05000000000000000000" pitchFamily="2" charset="2"/>
            </a:endParaRPr>
          </a:p>
        </p:txBody>
      </p:sp>
      <p:sp>
        <p:nvSpPr>
          <p:cNvPr id="7" name="CasellaDiTesto 5">
            <a:extLst>
              <a:ext uri="{FF2B5EF4-FFF2-40B4-BE49-F238E27FC236}">
                <a16:creationId xmlns:a16="http://schemas.microsoft.com/office/drawing/2014/main" id="{3C683EFF-8DDA-47F0-9E93-D44881852D78}"/>
              </a:ext>
            </a:extLst>
          </p:cNvPr>
          <p:cNvSpPr txBox="1"/>
          <p:nvPr/>
        </p:nvSpPr>
        <p:spPr>
          <a:xfrm>
            <a:off x="4612913" y="6409509"/>
            <a:ext cx="2966173" cy="338554"/>
          </a:xfrm>
          <a:prstGeom prst="rect">
            <a:avLst/>
          </a:prstGeom>
          <a:noFill/>
        </p:spPr>
        <p:txBody>
          <a:bodyPr wrap="square" rtlCol="0">
            <a:spAutoFit/>
          </a:bodyPr>
          <a:lstStyle/>
          <a:p>
            <a:pPr algn="ctr"/>
            <a:r>
              <a:rPr lang="en-GB" sz="1600" i="1" dirty="0">
                <a:solidFill>
                  <a:schemeClr val="bg1"/>
                </a:solidFill>
              </a:rPr>
              <a:t>GTB</a:t>
            </a:r>
          </a:p>
        </p:txBody>
      </p:sp>
      <p:sp>
        <p:nvSpPr>
          <p:cNvPr id="5" name="Textfeld 4">
            <a:extLst>
              <a:ext uri="{FF2B5EF4-FFF2-40B4-BE49-F238E27FC236}">
                <a16:creationId xmlns:a16="http://schemas.microsoft.com/office/drawing/2014/main" id="{D753FC9C-9A47-FC3C-3343-844BAE36DD34}"/>
              </a:ext>
            </a:extLst>
          </p:cNvPr>
          <p:cNvSpPr txBox="1"/>
          <p:nvPr/>
        </p:nvSpPr>
        <p:spPr>
          <a:xfrm>
            <a:off x="26897" y="38485"/>
            <a:ext cx="1434352" cy="288147"/>
          </a:xfrm>
          <a:prstGeom prst="rect">
            <a:avLst/>
          </a:prstGeom>
          <a:noFill/>
          <a:ln w="28575">
            <a:solidFill>
              <a:srgbClr val="00B0F0"/>
            </a:solidFill>
          </a:ln>
        </p:spPr>
        <p:txBody>
          <a:bodyPr wrap="square" lIns="36000" tIns="36000" rIns="36000" bIns="36000" rtlCol="0" anchor="ctr" anchorCtr="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it-IT" sz="1400" b="1" kern="1200" dirty="0">
                <a:solidFill>
                  <a:srgbClr val="00B0F0"/>
                </a:solidFill>
                <a:effectLst/>
                <a:latin typeface="Calibri" panose="020F0502020204030204" pitchFamily="34" charset="0"/>
                <a:ea typeface="Times New Roman" panose="02020603050405020304" pitchFamily="18" charset="0"/>
                <a:cs typeface="Times New Roman" panose="02020603050405020304" pitchFamily="18" charset="0"/>
              </a:rPr>
              <a:t>AVSR-27-01_Rev.1</a:t>
            </a:r>
            <a:endParaRPr lang="de-DE" sz="1200" baseline="-25000" dirty="0">
              <a:effectLst/>
              <a:latin typeface="Times New Roman" panose="02020603050405020304" pitchFamily="18" charset="0"/>
              <a:ea typeface="Times New Roman" panose="02020603050405020304" pitchFamily="18" charset="0"/>
            </a:endParaRPr>
          </a:p>
        </p:txBody>
      </p:sp>
      <p:sp>
        <p:nvSpPr>
          <p:cNvPr id="6" name="CasellaDiTesto 5">
            <a:extLst>
              <a:ext uri="{FF2B5EF4-FFF2-40B4-BE49-F238E27FC236}">
                <a16:creationId xmlns:a16="http://schemas.microsoft.com/office/drawing/2014/main" id="{2F4048A5-00B9-BEFE-D20C-2A2608C00F41}"/>
              </a:ext>
            </a:extLst>
          </p:cNvPr>
          <p:cNvSpPr txBox="1"/>
          <p:nvPr/>
        </p:nvSpPr>
        <p:spPr>
          <a:xfrm>
            <a:off x="9570719" y="6409509"/>
            <a:ext cx="2494622" cy="338554"/>
          </a:xfrm>
          <a:prstGeom prst="rect">
            <a:avLst/>
          </a:prstGeom>
          <a:noFill/>
        </p:spPr>
        <p:txBody>
          <a:bodyPr wrap="square" rtlCol="0">
            <a:spAutoFit/>
          </a:bodyPr>
          <a:lstStyle/>
          <a:p>
            <a:pPr algn="r"/>
            <a:r>
              <a:rPr lang="en-GB" sz="1600" i="1" dirty="0">
                <a:solidFill>
                  <a:schemeClr val="bg1"/>
                </a:solidFill>
              </a:rPr>
              <a:t>September 2025</a:t>
            </a:r>
          </a:p>
        </p:txBody>
      </p:sp>
    </p:spTree>
    <p:extLst>
      <p:ext uri="{BB962C8B-B14F-4D97-AF65-F5344CB8AC3E}">
        <p14:creationId xmlns:p14="http://schemas.microsoft.com/office/powerpoint/2010/main" val="29490871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a:extLst>
              <a:ext uri="{FF2B5EF4-FFF2-40B4-BE49-F238E27FC236}">
                <a16:creationId xmlns:a16="http://schemas.microsoft.com/office/drawing/2014/main" id="{978FABA1-06EA-4E7A-ACC0-9CA09B0D9EBB}"/>
              </a:ext>
            </a:extLst>
          </p:cNvPr>
          <p:cNvSpPr txBox="1"/>
          <p:nvPr/>
        </p:nvSpPr>
        <p:spPr>
          <a:xfrm>
            <a:off x="685801" y="646610"/>
            <a:ext cx="11365028" cy="1200329"/>
          </a:xfrm>
          <a:prstGeom prst="rect">
            <a:avLst/>
          </a:prstGeom>
          <a:noFill/>
        </p:spPr>
        <p:txBody>
          <a:bodyPr wrap="square" rtlCol="0">
            <a:spAutoFit/>
          </a:bodyPr>
          <a:lstStyle/>
          <a:p>
            <a:r>
              <a:rPr lang="en-US" sz="2400" b="1" dirty="0"/>
              <a:t>ADS Marker Lamp </a:t>
            </a:r>
          </a:p>
          <a:p>
            <a:r>
              <a:rPr lang="en-US" sz="2400" b="1" dirty="0"/>
              <a:t>Draft Regulation: ADS marker lamp </a:t>
            </a:r>
            <a:r>
              <a:rPr lang="en-US" sz="2400" b="1" dirty="0">
                <a:sym typeface="Wingdings" panose="05000000000000000000" pitchFamily="2" charset="2"/>
              </a:rPr>
              <a:t> Draft technical characteristics (1/5)</a:t>
            </a:r>
          </a:p>
          <a:p>
            <a:r>
              <a:rPr lang="en-US" sz="2400" b="1" u="sng" dirty="0">
                <a:sym typeface="Wingdings" panose="05000000000000000000" pitchFamily="2" charset="2"/>
              </a:rPr>
              <a:t>Front</a:t>
            </a:r>
            <a:r>
              <a:rPr lang="en-US" sz="2400" b="1" dirty="0">
                <a:sym typeface="Wingdings" panose="05000000000000000000" pitchFamily="2" charset="2"/>
              </a:rPr>
              <a:t> ADS-ML</a:t>
            </a:r>
            <a:endParaRPr lang="en-US" sz="2400" b="1" dirty="0"/>
          </a:p>
        </p:txBody>
      </p:sp>
      <p:sp>
        <p:nvSpPr>
          <p:cNvPr id="2" name="Foliennummernplatzhalter 1">
            <a:extLst>
              <a:ext uri="{FF2B5EF4-FFF2-40B4-BE49-F238E27FC236}">
                <a16:creationId xmlns:a16="http://schemas.microsoft.com/office/drawing/2014/main" id="{745ABBAE-E8EB-4145-93AE-D6369797A8CD}"/>
              </a:ext>
            </a:extLst>
          </p:cNvPr>
          <p:cNvSpPr>
            <a:spLocks noGrp="1"/>
          </p:cNvSpPr>
          <p:nvPr>
            <p:ph type="sldNum" sz="quarter" idx="12"/>
          </p:nvPr>
        </p:nvSpPr>
        <p:spPr>
          <a:xfrm>
            <a:off x="166022" y="6391379"/>
            <a:ext cx="404523" cy="365125"/>
          </a:xfrm>
        </p:spPr>
        <p:txBody>
          <a:bodyPr/>
          <a:lstStyle/>
          <a:p>
            <a:pPr algn="l"/>
            <a:fld id="{AAC85E57-7382-4485-9D14-0BD8FAB214FB}" type="slidenum">
              <a:rPr lang="de-DE" sz="1600" smtClean="0">
                <a:solidFill>
                  <a:schemeClr val="bg1"/>
                </a:solidFill>
              </a:rPr>
              <a:pPr algn="l"/>
              <a:t>4</a:t>
            </a:fld>
            <a:endParaRPr lang="de-DE" sz="1600" dirty="0">
              <a:solidFill>
                <a:schemeClr val="bg1"/>
              </a:solidFill>
            </a:endParaRPr>
          </a:p>
        </p:txBody>
      </p:sp>
      <p:graphicFrame>
        <p:nvGraphicFramePr>
          <p:cNvPr id="3" name="Table 3">
            <a:extLst>
              <a:ext uri="{FF2B5EF4-FFF2-40B4-BE49-F238E27FC236}">
                <a16:creationId xmlns:a16="http://schemas.microsoft.com/office/drawing/2014/main" id="{32EB16DA-EA3F-A2A2-487B-758EA815709B}"/>
              </a:ext>
            </a:extLst>
          </p:cNvPr>
          <p:cNvGraphicFramePr>
            <a:graphicFrameLocks noGrp="1"/>
          </p:cNvGraphicFramePr>
          <p:nvPr>
            <p:extLst>
              <p:ext uri="{D42A27DB-BD31-4B8C-83A1-F6EECF244321}">
                <p14:modId xmlns:p14="http://schemas.microsoft.com/office/powerpoint/2010/main" val="725772334"/>
              </p:ext>
            </p:extLst>
          </p:nvPr>
        </p:nvGraphicFramePr>
        <p:xfrm>
          <a:off x="777632" y="2002668"/>
          <a:ext cx="6942683" cy="3927411"/>
        </p:xfrm>
        <a:graphic>
          <a:graphicData uri="http://schemas.openxmlformats.org/drawingml/2006/table">
            <a:tbl>
              <a:tblPr firstRow="1" bandRow="1">
                <a:tableStyleId>{5940675A-B579-460E-94D1-54222C63F5DA}</a:tableStyleId>
              </a:tblPr>
              <a:tblGrid>
                <a:gridCol w="1025473">
                  <a:extLst>
                    <a:ext uri="{9D8B030D-6E8A-4147-A177-3AD203B41FA5}">
                      <a16:colId xmlns:a16="http://schemas.microsoft.com/office/drawing/2014/main" val="3652590628"/>
                    </a:ext>
                  </a:extLst>
                </a:gridCol>
                <a:gridCol w="1255407">
                  <a:extLst>
                    <a:ext uri="{9D8B030D-6E8A-4147-A177-3AD203B41FA5}">
                      <a16:colId xmlns:a16="http://schemas.microsoft.com/office/drawing/2014/main" val="3847645297"/>
                    </a:ext>
                  </a:extLst>
                </a:gridCol>
                <a:gridCol w="2098010">
                  <a:extLst>
                    <a:ext uri="{9D8B030D-6E8A-4147-A177-3AD203B41FA5}">
                      <a16:colId xmlns:a16="http://schemas.microsoft.com/office/drawing/2014/main" val="3077959721"/>
                    </a:ext>
                  </a:extLst>
                </a:gridCol>
                <a:gridCol w="2563793">
                  <a:extLst>
                    <a:ext uri="{9D8B030D-6E8A-4147-A177-3AD203B41FA5}">
                      <a16:colId xmlns:a16="http://schemas.microsoft.com/office/drawing/2014/main" val="2609225672"/>
                    </a:ext>
                  </a:extLst>
                </a:gridCol>
              </a:tblGrid>
              <a:tr h="226411">
                <a:tc>
                  <a:txBody>
                    <a:bodyPr/>
                    <a:lstStyle/>
                    <a:p>
                      <a:pPr algn="ctr"/>
                      <a:endParaRPr lang="en-US" sz="900" dirty="0"/>
                    </a:p>
                  </a:txBody>
                  <a:tcPr marL="36000" marR="36000" marT="18000" marB="18000" anchor="ctr">
                    <a:solidFill>
                      <a:schemeClr val="accent4">
                        <a:lumMod val="60000"/>
                        <a:lumOff val="40000"/>
                      </a:schemeClr>
                    </a:solidFill>
                  </a:tcPr>
                </a:tc>
                <a:tc>
                  <a:txBody>
                    <a:bodyPr/>
                    <a:lstStyle/>
                    <a:p>
                      <a:endParaRPr lang="en-US" sz="1100" dirty="0"/>
                    </a:p>
                  </a:txBody>
                  <a:tcPr marL="36000" marR="36000" marT="18000" marB="18000" anchor="ctr">
                    <a:solidFill>
                      <a:schemeClr val="accent4">
                        <a:lumMod val="60000"/>
                        <a:lumOff val="40000"/>
                      </a:schemeClr>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kern="1200" dirty="0">
                          <a:solidFill>
                            <a:schemeClr val="tx1"/>
                          </a:solidFill>
                          <a:latin typeface="+mn-lt"/>
                          <a:ea typeface="+mn-ea"/>
                          <a:cs typeface="+mn-cs"/>
                        </a:rPr>
                        <a:t>DESIGNATED MARKER LAMPS </a:t>
                      </a:r>
                      <a:r>
                        <a:rPr lang="en-US" sz="1200" b="1" dirty="0"/>
                        <a:t>FOR AUTOMATED VEHICLES</a:t>
                      </a:r>
                      <a:endParaRPr lang="en-US" sz="1000" b="1" dirty="0"/>
                    </a:p>
                  </a:txBody>
                  <a:tcPr marL="36000" marR="36000" marT="18000" marB="18000" anchor="ctr">
                    <a:solidFill>
                      <a:schemeClr val="accent4">
                        <a:lumMod val="60000"/>
                        <a:lumOff val="40000"/>
                      </a:schemeClr>
                    </a:solidFill>
                  </a:tcPr>
                </a:tc>
                <a:tc hMerge="1">
                  <a:txBody>
                    <a:bodyPr/>
                    <a:lstStyle/>
                    <a:p>
                      <a:endParaRPr lang="de-DE"/>
                    </a:p>
                  </a:txBody>
                  <a:tcPr/>
                </a:tc>
                <a:extLst>
                  <a:ext uri="{0D108BD9-81ED-4DB2-BD59-A6C34878D82A}">
                    <a16:rowId xmlns:a16="http://schemas.microsoft.com/office/drawing/2014/main" val="2108405749"/>
                  </a:ext>
                </a:extLst>
              </a:tr>
              <a:tr h="253703">
                <a:tc>
                  <a:txBody>
                    <a:bodyPr/>
                    <a:lstStyle/>
                    <a:p>
                      <a:pPr algn="ctr"/>
                      <a:r>
                        <a:rPr lang="en-US" sz="900" b="1" dirty="0"/>
                        <a:t>Number</a:t>
                      </a:r>
                    </a:p>
                  </a:txBody>
                  <a:tcPr marL="36000" marR="36000" marT="18000" marB="18000" anchor="ctr">
                    <a:solidFill>
                      <a:schemeClr val="accent4">
                        <a:lumMod val="60000"/>
                        <a:lumOff val="40000"/>
                      </a:schemeClr>
                    </a:solidFill>
                  </a:tcPr>
                </a:tc>
                <a:tc>
                  <a:txBody>
                    <a:bodyPr/>
                    <a:lstStyle/>
                    <a:p>
                      <a:endParaRPr lang="en-US" sz="900" dirty="0"/>
                    </a:p>
                  </a:txBody>
                  <a:tcPr marL="36000" marR="36000" marT="18000" marB="18000" anchor="ctr">
                    <a:solidFill>
                      <a:schemeClr val="bg1"/>
                    </a:solidFill>
                  </a:tcPr>
                </a:tc>
                <a:tc>
                  <a:txBody>
                    <a:bodyPr/>
                    <a:lstStyle/>
                    <a:p>
                      <a:pPr algn="ctr"/>
                      <a:r>
                        <a:rPr lang="en-US" sz="900" dirty="0"/>
                        <a:t>1 </a:t>
                      </a:r>
                    </a:p>
                  </a:txBody>
                  <a:tcPr marL="36000" marR="36000" marT="18000" marB="18000" anchor="ctr">
                    <a:solidFill>
                      <a:schemeClr val="bg1"/>
                    </a:solidFill>
                  </a:tcPr>
                </a:tc>
                <a:tc>
                  <a:txBody>
                    <a:bodyPr/>
                    <a:lstStyle/>
                    <a:p>
                      <a:pPr algn="ctr"/>
                      <a:r>
                        <a:rPr lang="en-GB" sz="900" dirty="0"/>
                        <a:t>2</a:t>
                      </a:r>
                      <a:endParaRPr lang="en-US" sz="900" dirty="0"/>
                    </a:p>
                  </a:txBody>
                  <a:tcPr marL="36000" marR="36000" marT="18000" marB="18000" anchor="ctr">
                    <a:solidFill>
                      <a:schemeClr val="bg1"/>
                    </a:solidFill>
                  </a:tcPr>
                </a:tc>
                <a:extLst>
                  <a:ext uri="{0D108BD9-81ED-4DB2-BD59-A6C34878D82A}">
                    <a16:rowId xmlns:a16="http://schemas.microsoft.com/office/drawing/2014/main" val="468023289"/>
                  </a:ext>
                </a:extLst>
              </a:tr>
              <a:tr h="253703">
                <a:tc>
                  <a:txBody>
                    <a:bodyPr/>
                    <a:lstStyle/>
                    <a:p>
                      <a:pPr algn="ctr"/>
                      <a:r>
                        <a:rPr lang="en-US" sz="900" b="1" dirty="0"/>
                        <a:t>Presence</a:t>
                      </a:r>
                    </a:p>
                  </a:txBody>
                  <a:tcPr marL="36000" marR="36000" marT="18000" marB="18000" anchor="ctr">
                    <a:solidFill>
                      <a:schemeClr val="accent4">
                        <a:lumMod val="60000"/>
                        <a:lumOff val="40000"/>
                      </a:schemeClr>
                    </a:solidFill>
                  </a:tcPr>
                </a:tc>
                <a:tc>
                  <a:txBody>
                    <a:bodyPr/>
                    <a:lstStyle/>
                    <a:p>
                      <a:endParaRPr lang="en-US" sz="900" dirty="0"/>
                    </a:p>
                  </a:txBody>
                  <a:tcPr marL="36000" marR="36000" marT="18000" marB="18000" anchor="ctr">
                    <a:solidFill>
                      <a:schemeClr val="bg1"/>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0" dirty="0">
                          <a:solidFill>
                            <a:srgbClr val="0070C0"/>
                          </a:solidFill>
                        </a:rPr>
                        <a:t>mandatory on motor vehicles[,</a:t>
                      </a:r>
                      <a:r>
                        <a:rPr lang="en-US" sz="900" b="0" baseline="0" dirty="0">
                          <a:solidFill>
                            <a:srgbClr val="0070C0"/>
                          </a:solidFill>
                        </a:rPr>
                        <a:t> prohibited on trailers</a:t>
                      </a:r>
                      <a:r>
                        <a:rPr lang="en-US" sz="900" b="0" dirty="0">
                          <a:solidFill>
                            <a:srgbClr val="0070C0"/>
                          </a:solidFill>
                        </a:rPr>
                        <a:t>]</a:t>
                      </a:r>
                    </a:p>
                  </a:txBody>
                  <a:tcPr marL="36000" marR="36000" marT="18000" marB="18000" anchor="ctr">
                    <a:solidFill>
                      <a:schemeClr val="bg1"/>
                    </a:solidFill>
                  </a:tcPr>
                </a:tc>
                <a:tc hMerge="1">
                  <a:txBody>
                    <a:bodyPr/>
                    <a:lstStyle/>
                    <a:p>
                      <a:endParaRPr lang="de-DE"/>
                    </a:p>
                  </a:txBody>
                  <a:tcPr/>
                </a:tc>
                <a:extLst>
                  <a:ext uri="{0D108BD9-81ED-4DB2-BD59-A6C34878D82A}">
                    <a16:rowId xmlns:a16="http://schemas.microsoft.com/office/drawing/2014/main" val="458972168"/>
                  </a:ext>
                </a:extLst>
              </a:tr>
              <a:tr h="425435">
                <a:tc rowSpan="2">
                  <a:txBody>
                    <a:bodyPr/>
                    <a:lstStyle/>
                    <a:p>
                      <a:pPr algn="ctr"/>
                      <a:r>
                        <a:rPr lang="en-US" sz="900" b="1" dirty="0"/>
                        <a:t>Photometry</a:t>
                      </a:r>
                    </a:p>
                  </a:txBody>
                  <a:tcPr marL="36000" marR="36000" marT="18000" marB="18000" anchor="ctr">
                    <a:solidFill>
                      <a:schemeClr val="accent4">
                        <a:lumMod val="60000"/>
                        <a:lumOff val="40000"/>
                      </a:schemeClr>
                    </a:solidFill>
                  </a:tcPr>
                </a:tc>
                <a:tc>
                  <a:txBody>
                    <a:bodyPr/>
                    <a:lstStyle/>
                    <a:p>
                      <a:r>
                        <a:rPr lang="en-US" sz="900" dirty="0"/>
                        <a:t>Daytime</a:t>
                      </a:r>
                    </a:p>
                    <a:p>
                      <a:r>
                        <a:rPr lang="en-US" sz="900" dirty="0"/>
                        <a:t>(min/max)</a:t>
                      </a:r>
                    </a:p>
                  </a:txBody>
                  <a:tcPr marL="36000" marR="36000" marT="18000" marB="18000" anchor="ctr">
                    <a:solidFill>
                      <a:schemeClr val="bg1"/>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solidFill>
                            <a:schemeClr val="tx1"/>
                          </a:solidFill>
                        </a:rPr>
                        <a:t>50 / 300 cd</a:t>
                      </a:r>
                    </a:p>
                  </a:txBody>
                  <a:tcPr marL="36000" marR="36000" marT="18000" marB="18000" anchor="ctr">
                    <a:solidFill>
                      <a:schemeClr val="bg1"/>
                    </a:solidFill>
                  </a:tcPr>
                </a:tc>
                <a:tc hMerge="1">
                  <a:txBody>
                    <a:bodyPr/>
                    <a:lstStyle/>
                    <a:p>
                      <a:endParaRPr lang="de-DE"/>
                    </a:p>
                  </a:txBody>
                  <a:tcPr/>
                </a:tc>
                <a:extLst>
                  <a:ext uri="{0D108BD9-81ED-4DB2-BD59-A6C34878D82A}">
                    <a16:rowId xmlns:a16="http://schemas.microsoft.com/office/drawing/2014/main" val="2644636482"/>
                  </a:ext>
                </a:extLst>
              </a:tr>
              <a:tr h="425435">
                <a:tc vMerge="1">
                  <a:txBody>
                    <a:bodyPr/>
                    <a:lstStyle/>
                    <a:p>
                      <a:pPr algn="ctr"/>
                      <a:endParaRPr lang="en-US" sz="900" b="1" dirty="0"/>
                    </a:p>
                  </a:txBody>
                  <a:tcPr marL="36000" marR="36000" marT="18000" marB="18000" anchor="ctr">
                    <a:solidFill>
                      <a:schemeClr val="accent4">
                        <a:lumMod val="60000"/>
                        <a:lumOff val="40000"/>
                      </a:schemeClr>
                    </a:solidFill>
                  </a:tcPr>
                </a:tc>
                <a:tc>
                  <a:txBody>
                    <a:bodyPr/>
                    <a:lstStyle/>
                    <a:p>
                      <a:r>
                        <a:rPr lang="en-US" sz="900" dirty="0"/>
                        <a:t>Nighttime</a:t>
                      </a:r>
                    </a:p>
                    <a:p>
                      <a:r>
                        <a:rPr lang="en-US" sz="900" dirty="0"/>
                        <a:t>(min/max)</a:t>
                      </a:r>
                    </a:p>
                  </a:txBody>
                  <a:tcPr marL="36000" marR="36000" marT="18000" marB="18000" anchor="ctr">
                    <a:solidFill>
                      <a:schemeClr val="bg1"/>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t>10 / </a:t>
                      </a:r>
                      <a:r>
                        <a:rPr lang="en-US" sz="900" dirty="0">
                          <a:highlight>
                            <a:srgbClr val="FFFF00"/>
                          </a:highlight>
                        </a:rPr>
                        <a:t>125 cd</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900">
                          <a:highlight>
                            <a:srgbClr val="FFFF00"/>
                          </a:highlight>
                        </a:rPr>
                        <a:t>Proposed values </a:t>
                      </a:r>
                      <a:r>
                        <a:rPr lang="en-US" sz="900" dirty="0">
                          <a:highlight>
                            <a:srgbClr val="FFFF00"/>
                          </a:highlight>
                        </a:rPr>
                        <a:t>by JAPAN: 10 / 42</a:t>
                      </a:r>
                    </a:p>
                  </a:txBody>
                  <a:tcPr marL="36000" marR="36000" marT="18000" marB="18000" anchor="ctr">
                    <a:solidFill>
                      <a:schemeClr val="bg1"/>
                    </a:solidFill>
                  </a:tcPr>
                </a:tc>
                <a:tc hMerge="1">
                  <a:txBody>
                    <a:bodyPr/>
                    <a:lstStyle/>
                    <a:p>
                      <a:endParaRPr lang="de-DE"/>
                    </a:p>
                  </a:txBody>
                  <a:tcPr/>
                </a:tc>
                <a:extLst>
                  <a:ext uri="{0D108BD9-81ED-4DB2-BD59-A6C34878D82A}">
                    <a16:rowId xmlns:a16="http://schemas.microsoft.com/office/drawing/2014/main" val="3951785047"/>
                  </a:ext>
                </a:extLst>
              </a:tr>
              <a:tr h="425435">
                <a:tc rowSpan="3">
                  <a:txBody>
                    <a:bodyPr/>
                    <a:lstStyle/>
                    <a:p>
                      <a:pPr algn="ctr"/>
                      <a:r>
                        <a:rPr lang="en-US" sz="900" b="1" dirty="0"/>
                        <a:t>Geometric visibility</a:t>
                      </a:r>
                    </a:p>
                  </a:txBody>
                  <a:tcPr marL="36000" marR="36000" marT="18000" marB="18000" anchor="ctr">
                    <a:solidFill>
                      <a:schemeClr val="accent4">
                        <a:lumMod val="60000"/>
                        <a:lumOff val="40000"/>
                      </a:schemeClr>
                    </a:solidFill>
                  </a:tcPr>
                </a:tc>
                <a:tc>
                  <a:txBody>
                    <a:bodyPr/>
                    <a:lstStyle/>
                    <a:p>
                      <a:r>
                        <a:rPr lang="en-US" sz="900" dirty="0"/>
                        <a:t>Vertical </a:t>
                      </a:r>
                    </a:p>
                    <a:p>
                      <a:r>
                        <a:rPr lang="en-US" sz="900" dirty="0"/>
                        <a:t>(up/down)</a:t>
                      </a:r>
                    </a:p>
                  </a:txBody>
                  <a:tcPr marL="36000" marR="36000" marT="18000" marB="18000" anchor="ctr">
                    <a:solidFill>
                      <a:schemeClr val="bg1"/>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t>15° / 15° (5° down if lower than 750mm)   (5° up 30° down if higher that 3000mm)</a:t>
                      </a:r>
                    </a:p>
                  </a:txBody>
                  <a:tcPr marL="36000" marR="36000" marT="18000" marB="18000" anchor="ctr">
                    <a:solidFill>
                      <a:schemeClr val="bg1"/>
                    </a:solidFill>
                  </a:tcPr>
                </a:tc>
                <a:tc hMerge="1">
                  <a:txBody>
                    <a:bodyPr/>
                    <a:lstStyle/>
                    <a:p>
                      <a:endParaRPr lang="de-DE"/>
                    </a:p>
                  </a:txBody>
                  <a:tcPr/>
                </a:tc>
                <a:extLst>
                  <a:ext uri="{0D108BD9-81ED-4DB2-BD59-A6C34878D82A}">
                    <a16:rowId xmlns:a16="http://schemas.microsoft.com/office/drawing/2014/main" val="2729177944"/>
                  </a:ext>
                </a:extLst>
              </a:tr>
              <a:tr h="425435">
                <a:tc vMerge="1">
                  <a:txBody>
                    <a:bodyPr/>
                    <a:lstStyle/>
                    <a:p>
                      <a:pPr algn="ctr"/>
                      <a:endParaRPr lang="en-US" sz="900" b="1" dirty="0"/>
                    </a:p>
                  </a:txBody>
                  <a:tcPr marL="36000" marR="36000" marT="18000" marB="18000" anchor="ctr">
                    <a:solidFill>
                      <a:schemeClr val="accent4">
                        <a:lumMod val="60000"/>
                        <a:lumOff val="40000"/>
                      </a:schemeClr>
                    </a:solidFill>
                  </a:tcPr>
                </a:tc>
                <a:tc>
                  <a:txBody>
                    <a:bodyPr/>
                    <a:lstStyle/>
                    <a:p>
                      <a:r>
                        <a:rPr lang="en-US" sz="900" dirty="0"/>
                        <a:t>Horizontal</a:t>
                      </a:r>
                    </a:p>
                    <a:p>
                      <a:r>
                        <a:rPr lang="en-US" sz="900" dirty="0"/>
                        <a:t>(outboard / inboard)</a:t>
                      </a:r>
                    </a:p>
                  </a:txBody>
                  <a:tcPr marL="36000" marR="36000" marT="18000" marB="18000" anchor="c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0" dirty="0"/>
                        <a:t>[60° / 60°]</a:t>
                      </a:r>
                    </a:p>
                  </a:txBody>
                  <a:tcPr marL="36000" marR="36000" marT="18000" marB="18000" anchor="c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0" dirty="0"/>
                        <a:t>[60° / </a:t>
                      </a:r>
                      <a:r>
                        <a:rPr lang="en-US" sz="900" b="0" dirty="0">
                          <a:solidFill>
                            <a:schemeClr val="tx1"/>
                          </a:solidFill>
                        </a:rPr>
                        <a:t>45°</a:t>
                      </a:r>
                      <a:r>
                        <a:rPr lang="en-US" sz="900" dirty="0"/>
                        <a:t>]</a:t>
                      </a:r>
                    </a:p>
                  </a:txBody>
                  <a:tcPr marL="36000" marR="36000" marT="18000" marB="18000" anchor="ctr">
                    <a:solidFill>
                      <a:schemeClr val="bg1"/>
                    </a:solidFill>
                  </a:tcPr>
                </a:tc>
                <a:extLst>
                  <a:ext uri="{0D108BD9-81ED-4DB2-BD59-A6C34878D82A}">
                    <a16:rowId xmlns:a16="http://schemas.microsoft.com/office/drawing/2014/main" val="4052070328"/>
                  </a:ext>
                </a:extLst>
              </a:tr>
              <a:tr h="177210">
                <a:tc vMerge="1">
                  <a:txBody>
                    <a:bodyPr/>
                    <a:lstStyle/>
                    <a:p>
                      <a:pPr algn="ctr"/>
                      <a:endParaRPr lang="en-US" sz="900" b="1" dirty="0"/>
                    </a:p>
                  </a:txBody>
                  <a:tcPr marL="36000" marR="36000" marT="18000" marB="18000" anchor="ctr">
                    <a:solidFill>
                      <a:schemeClr val="accent4">
                        <a:lumMod val="60000"/>
                        <a:lumOff val="40000"/>
                      </a:schemeClr>
                    </a:solidFill>
                  </a:tcPr>
                </a:tc>
                <a:tc>
                  <a:txBody>
                    <a:bodyPr/>
                    <a:lstStyle/>
                    <a:p>
                      <a:r>
                        <a:rPr lang="en-US" sz="900" dirty="0"/>
                        <a:t>To be considered visible</a:t>
                      </a:r>
                    </a:p>
                  </a:txBody>
                  <a:tcPr marL="36000" marR="36000" marT="18000" marB="18000" anchor="ctr">
                    <a:solidFill>
                      <a:schemeClr val="bg1"/>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0" dirty="0">
                          <a:solidFill>
                            <a:schemeClr val="tx1"/>
                          </a:solidFill>
                        </a:rPr>
                        <a:t>0.3</a:t>
                      </a:r>
                      <a:r>
                        <a:rPr lang="en-US" sz="900" dirty="0">
                          <a:solidFill>
                            <a:schemeClr val="tx1"/>
                          </a:solidFill>
                        </a:rPr>
                        <a:t> cd (day) / 0.05 </a:t>
                      </a:r>
                      <a:r>
                        <a:rPr lang="en-US" sz="900" dirty="0"/>
                        <a:t>cd (night)</a:t>
                      </a:r>
                      <a:endParaRPr lang="en-US" sz="900" b="1" dirty="0">
                        <a:solidFill>
                          <a:srgbClr val="00B050"/>
                        </a:solidFill>
                      </a:endParaRPr>
                    </a:p>
                  </a:txBody>
                  <a:tcPr marL="36000" marR="36000" marT="18000" marB="18000" anchor="ctr">
                    <a:solidFill>
                      <a:schemeClr val="bg1"/>
                    </a:solidFill>
                  </a:tcPr>
                </a:tc>
                <a:tc hMerge="1">
                  <a:txBody>
                    <a:bodyPr/>
                    <a:lstStyle/>
                    <a:p>
                      <a:endParaRPr lang="de-DE"/>
                    </a:p>
                  </a:txBody>
                  <a:tcPr/>
                </a:tc>
                <a:extLst>
                  <a:ext uri="{0D108BD9-81ED-4DB2-BD59-A6C34878D82A}">
                    <a16:rowId xmlns:a16="http://schemas.microsoft.com/office/drawing/2014/main" val="1630533347"/>
                  </a:ext>
                </a:extLst>
              </a:tr>
              <a:tr h="196928">
                <a:tc rowSpan="3">
                  <a:txBody>
                    <a:bodyPr/>
                    <a:lstStyle/>
                    <a:p>
                      <a:pPr algn="ctr"/>
                      <a:r>
                        <a:rPr lang="en-US" sz="900" b="1" dirty="0"/>
                        <a:t>Mounting </a:t>
                      </a:r>
                      <a:r>
                        <a:rPr lang="en-US" sz="900" dirty="0"/>
                        <a:t>(Location)</a:t>
                      </a:r>
                      <a:endParaRPr lang="en-US" sz="900" b="1" dirty="0"/>
                    </a:p>
                  </a:txBody>
                  <a:tcPr marL="36000" marR="36000" marT="18000" marB="18000" anchor="ctr">
                    <a:solidFill>
                      <a:schemeClr val="accent4">
                        <a:lumMod val="60000"/>
                        <a:lumOff val="40000"/>
                      </a:schemeClr>
                    </a:solidFill>
                  </a:tcPr>
                </a:tc>
                <a:tc>
                  <a:txBody>
                    <a:bodyPr/>
                    <a:lstStyle/>
                    <a:p>
                      <a:r>
                        <a:rPr lang="en-US" sz="900"/>
                        <a:t>Height min/max</a:t>
                      </a:r>
                    </a:p>
                  </a:txBody>
                  <a:tcPr marL="36000" marR="36000" marT="18000" marB="18000" anchor="ctr">
                    <a:solidFill>
                      <a:schemeClr val="bg1"/>
                    </a:solidFill>
                  </a:tcPr>
                </a:tc>
                <a:tc gridSpan="2">
                  <a:txBody>
                    <a:bodyPr/>
                    <a:lstStyle/>
                    <a:p>
                      <a:pPr algn="ctr"/>
                      <a:r>
                        <a:rPr lang="en-US" sz="900" dirty="0"/>
                        <a:t>250 mm / -</a:t>
                      </a:r>
                    </a:p>
                  </a:txBody>
                  <a:tcPr marL="36000" marR="36000" marT="18000" marB="18000" anchor="ctr">
                    <a:solidFill>
                      <a:schemeClr val="bg1"/>
                    </a:solidFill>
                  </a:tcPr>
                </a:tc>
                <a:tc hMerge="1">
                  <a:txBody>
                    <a:bodyPr/>
                    <a:lstStyle/>
                    <a:p>
                      <a:endParaRPr lang="de-DE"/>
                    </a:p>
                  </a:txBody>
                  <a:tcPr/>
                </a:tc>
                <a:extLst>
                  <a:ext uri="{0D108BD9-81ED-4DB2-BD59-A6C34878D82A}">
                    <a16:rowId xmlns:a16="http://schemas.microsoft.com/office/drawing/2014/main" val="227790535"/>
                  </a:ext>
                </a:extLst>
              </a:tr>
              <a:tr h="174613">
                <a:tc vMerge="1">
                  <a:txBody>
                    <a:bodyPr/>
                    <a:lstStyle/>
                    <a:p>
                      <a:pPr algn="ctr"/>
                      <a:endParaRPr lang="en-US" sz="900" b="1" dirty="0"/>
                    </a:p>
                  </a:txBody>
                  <a:tcPr marL="36000" marR="36000" marT="18000" marB="18000" anchor="ctr">
                    <a:solidFill>
                      <a:schemeClr val="accent4">
                        <a:lumMod val="60000"/>
                        <a:lumOff val="40000"/>
                      </a:schemeClr>
                    </a:solidFill>
                  </a:tcPr>
                </a:tc>
                <a:tc>
                  <a:txBody>
                    <a:bodyPr/>
                    <a:lstStyle/>
                    <a:p>
                      <a:r>
                        <a:rPr lang="en-US" sz="900" dirty="0"/>
                        <a:t>Width</a:t>
                      </a:r>
                    </a:p>
                  </a:txBody>
                  <a:tcPr marL="36000" marR="36000" marT="18000" marB="18000" anchor="c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t>Centerline of vehicle</a:t>
                      </a:r>
                    </a:p>
                  </a:txBody>
                  <a:tcPr marL="36000" marR="36000" marT="18000" marB="18000" anchor="c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solidFill>
                            <a:srgbClr val="0070C0"/>
                          </a:solidFill>
                        </a:rPr>
                        <a:t> symmetrically placed in relation to the median longitudinal plane</a:t>
                      </a:r>
                    </a:p>
                  </a:txBody>
                  <a:tcPr marL="36000" marR="36000" marT="18000" marB="18000" anchor="ctr">
                    <a:solidFill>
                      <a:schemeClr val="bg1"/>
                    </a:solidFill>
                  </a:tcPr>
                </a:tc>
                <a:extLst>
                  <a:ext uri="{0D108BD9-81ED-4DB2-BD59-A6C34878D82A}">
                    <a16:rowId xmlns:a16="http://schemas.microsoft.com/office/drawing/2014/main" val="11105347"/>
                  </a:ext>
                </a:extLst>
              </a:tr>
              <a:tr h="179958">
                <a:tc vMerge="1">
                  <a:txBody>
                    <a:bodyPr/>
                    <a:lstStyle/>
                    <a:p>
                      <a:pPr algn="ctr"/>
                      <a:endParaRPr lang="en-US" sz="900" b="1" dirty="0"/>
                    </a:p>
                  </a:txBody>
                  <a:tcPr marL="36000" marR="36000" marT="18000" marB="18000" anchor="ctr">
                    <a:solidFill>
                      <a:schemeClr val="accent4">
                        <a:lumMod val="60000"/>
                        <a:lumOff val="40000"/>
                      </a:schemeClr>
                    </a:solidFill>
                  </a:tcPr>
                </a:tc>
                <a:tc>
                  <a:txBody>
                    <a:bodyPr/>
                    <a:lstStyle/>
                    <a:p>
                      <a:r>
                        <a:rPr lang="en-US" sz="900" dirty="0"/>
                        <a:t>Length</a:t>
                      </a:r>
                    </a:p>
                  </a:txBody>
                  <a:tcPr marL="36000" marR="36000" marT="18000" marB="18000" anchor="c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t>-</a:t>
                      </a:r>
                    </a:p>
                  </a:txBody>
                  <a:tcPr marL="36000" marR="36000" marT="18000" marB="18000" anchor="c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t>-</a:t>
                      </a:r>
                    </a:p>
                  </a:txBody>
                  <a:tcPr marL="36000" marR="36000" marT="18000" marB="18000" anchor="ctr">
                    <a:solidFill>
                      <a:schemeClr val="bg1"/>
                    </a:solidFill>
                  </a:tcPr>
                </a:tc>
                <a:extLst>
                  <a:ext uri="{0D108BD9-81ED-4DB2-BD59-A6C34878D82A}">
                    <a16:rowId xmlns:a16="http://schemas.microsoft.com/office/drawing/2014/main" val="1180936936"/>
                  </a:ext>
                </a:extLst>
              </a:tr>
              <a:tr h="179958">
                <a:tc>
                  <a:txBody>
                    <a:bodyPr/>
                    <a:lstStyle/>
                    <a:p>
                      <a:pPr algn="ctr"/>
                      <a:r>
                        <a:rPr lang="en-US" sz="900" b="1" dirty="0"/>
                        <a:t>Symbol</a:t>
                      </a:r>
                    </a:p>
                  </a:txBody>
                  <a:tcPr marL="36000" marR="36000" marT="18000" marB="18000" anchor="ctr">
                    <a:solidFill>
                      <a:schemeClr val="accent4">
                        <a:lumMod val="60000"/>
                        <a:lumOff val="40000"/>
                      </a:schemeClr>
                    </a:solidFill>
                  </a:tcPr>
                </a:tc>
                <a:tc>
                  <a:txBody>
                    <a:bodyPr/>
                    <a:lstStyle/>
                    <a:p>
                      <a:endParaRPr lang="en-US" sz="900" dirty="0"/>
                    </a:p>
                  </a:txBody>
                  <a:tcPr marL="36000" marR="36000" marT="18000" marB="18000" anchor="ctr">
                    <a:solidFill>
                      <a:schemeClr val="bg1"/>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t>AV1</a:t>
                      </a:r>
                    </a:p>
                  </a:txBody>
                  <a:tcPr marL="36000" marR="36000" marT="18000" marB="18000" anchor="ctr">
                    <a:solidFill>
                      <a:schemeClr val="bg1"/>
                    </a:solidFill>
                  </a:tcPr>
                </a:tc>
                <a:tc hMerge="1">
                  <a:txBody>
                    <a:bodyPr/>
                    <a:lstStyle/>
                    <a:p>
                      <a:endParaRPr lang="de-DE"/>
                    </a:p>
                  </a:txBody>
                  <a:tcPr/>
                </a:tc>
                <a:extLst>
                  <a:ext uri="{0D108BD9-81ED-4DB2-BD59-A6C34878D82A}">
                    <a16:rowId xmlns:a16="http://schemas.microsoft.com/office/drawing/2014/main" val="2591895061"/>
                  </a:ext>
                </a:extLst>
              </a:tr>
              <a:tr h="179958">
                <a:tc>
                  <a:txBody>
                    <a:bodyPr/>
                    <a:lstStyle/>
                    <a:p>
                      <a:pPr algn="ctr"/>
                      <a:r>
                        <a:rPr lang="en-US" sz="900" b="1" dirty="0"/>
                        <a:t>Color</a:t>
                      </a:r>
                    </a:p>
                  </a:txBody>
                  <a:tcPr marL="36000" marR="36000" marT="18000" marB="18000" anchor="ctr">
                    <a:solidFill>
                      <a:schemeClr val="accent4">
                        <a:lumMod val="60000"/>
                        <a:lumOff val="40000"/>
                      </a:schemeClr>
                    </a:solidFill>
                  </a:tcPr>
                </a:tc>
                <a:tc>
                  <a:txBody>
                    <a:bodyPr/>
                    <a:lstStyle/>
                    <a:p>
                      <a:endParaRPr lang="en-US" sz="900" dirty="0"/>
                    </a:p>
                  </a:txBody>
                  <a:tcPr marL="36000" marR="36000" marT="18000" marB="18000" anchor="ctr">
                    <a:solidFill>
                      <a:schemeClr val="bg1"/>
                    </a:solidFill>
                  </a:tcPr>
                </a:tc>
                <a:tc gridSpan="2">
                  <a:txBody>
                    <a:bodyPr/>
                    <a:lstStyle/>
                    <a:p>
                      <a:pPr algn="ctr"/>
                      <a:r>
                        <a:rPr lang="en-US" sz="900" dirty="0"/>
                        <a:t>“blue-green” / “t</a:t>
                      </a:r>
                      <a:r>
                        <a:rPr lang="en-US" sz="900" kern="1200" dirty="0">
                          <a:solidFill>
                            <a:schemeClr val="tx1"/>
                          </a:solidFill>
                          <a:latin typeface="+mn-lt"/>
                          <a:ea typeface="+mn-ea"/>
                          <a:cs typeface="+mn-cs"/>
                        </a:rPr>
                        <a:t>urquoise”</a:t>
                      </a:r>
                      <a:endParaRPr lang="en-US" sz="900" dirty="0"/>
                    </a:p>
                    <a:p>
                      <a:pPr algn="ctr"/>
                      <a:r>
                        <a:rPr lang="en-US" sz="900" dirty="0"/>
                        <a:t>x=0.01</a:t>
                      </a:r>
                      <a:r>
                        <a:rPr lang="en-US" sz="900" dirty="0">
                          <a:solidFill>
                            <a:srgbClr val="0070C0"/>
                          </a:solidFill>
                        </a:rPr>
                        <a:t>3, y=0.494</a:t>
                      </a:r>
                      <a:r>
                        <a:rPr lang="en-US" sz="900" dirty="0"/>
                        <a:t>; x=0.200, y=0.400; </a:t>
                      </a:r>
                    </a:p>
                    <a:p>
                      <a:pPr algn="ctr"/>
                      <a:r>
                        <a:rPr lang="en-US" sz="900" dirty="0"/>
                        <a:t>x=0.200, y=0.320; x=0.040, y=0.320</a:t>
                      </a:r>
                    </a:p>
                  </a:txBody>
                  <a:tcPr marL="36000" marR="36000" marT="18000" marB="18000" anchor="ctr">
                    <a:solidFill>
                      <a:schemeClr val="bg1"/>
                    </a:solidFill>
                  </a:tcPr>
                </a:tc>
                <a:tc hMerge="1">
                  <a:txBody>
                    <a:bodyPr/>
                    <a:lstStyle/>
                    <a:p>
                      <a:endParaRPr lang="de-DE"/>
                    </a:p>
                  </a:txBody>
                  <a:tcPr/>
                </a:tc>
                <a:extLst>
                  <a:ext uri="{0D108BD9-81ED-4DB2-BD59-A6C34878D82A}">
                    <a16:rowId xmlns:a16="http://schemas.microsoft.com/office/drawing/2014/main" val="2576395624"/>
                  </a:ext>
                </a:extLst>
              </a:tr>
            </a:tbl>
          </a:graphicData>
        </a:graphic>
      </p:graphicFrame>
      <p:pic>
        <p:nvPicPr>
          <p:cNvPr id="6" name="Grafik 5"/>
          <p:cNvPicPr>
            <a:picLocks noChangeAspect="1"/>
          </p:cNvPicPr>
          <p:nvPr/>
        </p:nvPicPr>
        <p:blipFill>
          <a:blip r:embed="rId3"/>
          <a:stretch>
            <a:fillRect/>
          </a:stretch>
        </p:blipFill>
        <p:spPr>
          <a:xfrm>
            <a:off x="7881228" y="2533890"/>
            <a:ext cx="3951943" cy="2543206"/>
          </a:xfrm>
          <a:prstGeom prst="rect">
            <a:avLst/>
          </a:prstGeom>
          <a:ln>
            <a:solidFill>
              <a:schemeClr val="tx1"/>
            </a:solidFill>
          </a:ln>
        </p:spPr>
      </p:pic>
      <p:sp>
        <p:nvSpPr>
          <p:cNvPr id="10" name="Textfeld 9">
            <a:extLst>
              <a:ext uri="{FF2B5EF4-FFF2-40B4-BE49-F238E27FC236}">
                <a16:creationId xmlns:a16="http://schemas.microsoft.com/office/drawing/2014/main" id="{978FABA1-06EA-4E7A-ACC0-9CA09B0D9EBB}"/>
              </a:ext>
            </a:extLst>
          </p:cNvPr>
          <p:cNvSpPr txBox="1"/>
          <p:nvPr/>
        </p:nvSpPr>
        <p:spPr>
          <a:xfrm>
            <a:off x="7846609" y="2208616"/>
            <a:ext cx="4118969" cy="276999"/>
          </a:xfrm>
          <a:prstGeom prst="rect">
            <a:avLst/>
          </a:prstGeom>
          <a:noFill/>
        </p:spPr>
        <p:txBody>
          <a:bodyPr wrap="square" rtlCol="0">
            <a:spAutoFit/>
          </a:bodyPr>
          <a:lstStyle/>
          <a:p>
            <a:pPr algn="ctr"/>
            <a:r>
              <a:rPr lang="en-US" sz="1200" b="1" u="sng" dirty="0"/>
              <a:t>Light distribution (photometry grid)</a:t>
            </a:r>
          </a:p>
        </p:txBody>
      </p:sp>
      <p:sp>
        <p:nvSpPr>
          <p:cNvPr id="5" name="Textfeld 4">
            <a:extLst>
              <a:ext uri="{FF2B5EF4-FFF2-40B4-BE49-F238E27FC236}">
                <a16:creationId xmlns:a16="http://schemas.microsoft.com/office/drawing/2014/main" id="{C003D910-07A0-C865-C2E1-42F5B8428553}"/>
              </a:ext>
            </a:extLst>
          </p:cNvPr>
          <p:cNvSpPr txBox="1"/>
          <p:nvPr/>
        </p:nvSpPr>
        <p:spPr>
          <a:xfrm>
            <a:off x="26897" y="38485"/>
            <a:ext cx="1434352" cy="288147"/>
          </a:xfrm>
          <a:prstGeom prst="rect">
            <a:avLst/>
          </a:prstGeom>
          <a:noFill/>
          <a:ln w="28575">
            <a:solidFill>
              <a:srgbClr val="00B0F0"/>
            </a:solidFill>
          </a:ln>
        </p:spPr>
        <p:txBody>
          <a:bodyPr wrap="square" lIns="36000" tIns="36000" rIns="36000" bIns="36000" rtlCol="0" anchor="ctr" anchorCtr="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it-IT" sz="1400" b="1" kern="1200" dirty="0">
                <a:solidFill>
                  <a:srgbClr val="00B0F0"/>
                </a:solidFill>
                <a:effectLst/>
                <a:latin typeface="Calibri" panose="020F0502020204030204" pitchFamily="34" charset="0"/>
                <a:ea typeface="Times New Roman" panose="02020603050405020304" pitchFamily="18" charset="0"/>
                <a:cs typeface="Times New Roman" panose="02020603050405020304" pitchFamily="18" charset="0"/>
              </a:rPr>
              <a:t>AVSR-27-01_Rev.1</a:t>
            </a:r>
            <a:endParaRPr lang="de-DE" sz="1200" baseline="-25000" dirty="0">
              <a:effectLst/>
              <a:latin typeface="Times New Roman" panose="02020603050405020304" pitchFamily="18" charset="0"/>
              <a:ea typeface="Times New Roman" panose="02020603050405020304" pitchFamily="18" charset="0"/>
            </a:endParaRPr>
          </a:p>
        </p:txBody>
      </p:sp>
      <p:sp>
        <p:nvSpPr>
          <p:cNvPr id="8" name="CasellaDiTesto 5">
            <a:extLst>
              <a:ext uri="{FF2B5EF4-FFF2-40B4-BE49-F238E27FC236}">
                <a16:creationId xmlns:a16="http://schemas.microsoft.com/office/drawing/2014/main" id="{91540B71-BE7E-0BCB-E058-B4F8361FB0E8}"/>
              </a:ext>
            </a:extLst>
          </p:cNvPr>
          <p:cNvSpPr txBox="1"/>
          <p:nvPr/>
        </p:nvSpPr>
        <p:spPr>
          <a:xfrm>
            <a:off x="9570719" y="6409509"/>
            <a:ext cx="2494622" cy="338554"/>
          </a:xfrm>
          <a:prstGeom prst="rect">
            <a:avLst/>
          </a:prstGeom>
          <a:noFill/>
        </p:spPr>
        <p:txBody>
          <a:bodyPr wrap="square" rtlCol="0">
            <a:spAutoFit/>
          </a:bodyPr>
          <a:lstStyle/>
          <a:p>
            <a:pPr algn="r"/>
            <a:r>
              <a:rPr lang="en-GB" sz="1600" i="1" dirty="0">
                <a:solidFill>
                  <a:schemeClr val="bg1"/>
                </a:solidFill>
              </a:rPr>
              <a:t>September 2025</a:t>
            </a:r>
          </a:p>
        </p:txBody>
      </p:sp>
      <p:sp>
        <p:nvSpPr>
          <p:cNvPr id="11" name="CasellaDiTesto 5">
            <a:extLst>
              <a:ext uri="{FF2B5EF4-FFF2-40B4-BE49-F238E27FC236}">
                <a16:creationId xmlns:a16="http://schemas.microsoft.com/office/drawing/2014/main" id="{622155C5-D43B-DA4D-E11A-1BAED0AA4558}"/>
              </a:ext>
            </a:extLst>
          </p:cNvPr>
          <p:cNvSpPr txBox="1"/>
          <p:nvPr/>
        </p:nvSpPr>
        <p:spPr>
          <a:xfrm>
            <a:off x="4612913" y="6409509"/>
            <a:ext cx="2966173" cy="338554"/>
          </a:xfrm>
          <a:prstGeom prst="rect">
            <a:avLst/>
          </a:prstGeom>
          <a:noFill/>
        </p:spPr>
        <p:txBody>
          <a:bodyPr wrap="square" rtlCol="0">
            <a:spAutoFit/>
          </a:bodyPr>
          <a:lstStyle/>
          <a:p>
            <a:pPr algn="ctr"/>
            <a:r>
              <a:rPr lang="en-GB" sz="1600" i="1" dirty="0">
                <a:solidFill>
                  <a:schemeClr val="bg1"/>
                </a:solidFill>
              </a:rPr>
              <a:t>GTB</a:t>
            </a:r>
          </a:p>
        </p:txBody>
      </p:sp>
    </p:spTree>
    <p:extLst>
      <p:ext uri="{BB962C8B-B14F-4D97-AF65-F5344CB8AC3E}">
        <p14:creationId xmlns:p14="http://schemas.microsoft.com/office/powerpoint/2010/main" val="261485493"/>
      </p:ext>
    </p:extLst>
  </p:cSld>
  <p:clrMapOvr>
    <a:masterClrMapping/>
  </p:clrMapOvr>
  <p:extLst>
    <p:ext uri="{6950BFC3-D8DA-4A85-94F7-54DA5524770B}">
      <p188:commentRel xmlns:p188="http://schemas.microsoft.com/office/powerpoint/2018/8/main" r:id="rId2"/>
    </p:ext>
  </p:extLs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a:extLst>
              <a:ext uri="{FF2B5EF4-FFF2-40B4-BE49-F238E27FC236}">
                <a16:creationId xmlns:a16="http://schemas.microsoft.com/office/drawing/2014/main" id="{978FABA1-06EA-4E7A-ACC0-9CA09B0D9EBB}"/>
              </a:ext>
            </a:extLst>
          </p:cNvPr>
          <p:cNvSpPr txBox="1"/>
          <p:nvPr/>
        </p:nvSpPr>
        <p:spPr>
          <a:xfrm>
            <a:off x="685801" y="646610"/>
            <a:ext cx="11365028" cy="1200329"/>
          </a:xfrm>
          <a:prstGeom prst="rect">
            <a:avLst/>
          </a:prstGeom>
          <a:noFill/>
        </p:spPr>
        <p:txBody>
          <a:bodyPr wrap="square" rtlCol="0">
            <a:spAutoFit/>
          </a:bodyPr>
          <a:lstStyle/>
          <a:p>
            <a:r>
              <a:rPr lang="en-US" sz="2400" b="1" dirty="0"/>
              <a:t>ADS Marker Lamp </a:t>
            </a:r>
          </a:p>
          <a:p>
            <a:r>
              <a:rPr lang="en-US" sz="2400" b="1" dirty="0"/>
              <a:t>Draft Regulation: ADS marker lamp </a:t>
            </a:r>
            <a:r>
              <a:rPr lang="en-US" sz="2400" b="1" dirty="0">
                <a:sym typeface="Wingdings" panose="05000000000000000000" pitchFamily="2" charset="2"/>
              </a:rPr>
              <a:t> Draft technical characteristics (2/5)</a:t>
            </a:r>
          </a:p>
          <a:p>
            <a:r>
              <a:rPr lang="en-US" sz="2400" b="1" u="sng" dirty="0">
                <a:sym typeface="Wingdings" panose="05000000000000000000" pitchFamily="2" charset="2"/>
              </a:rPr>
              <a:t>Rear</a:t>
            </a:r>
            <a:r>
              <a:rPr lang="en-US" sz="2400" b="1" dirty="0">
                <a:sym typeface="Wingdings" panose="05000000000000000000" pitchFamily="2" charset="2"/>
              </a:rPr>
              <a:t> ADS-ML</a:t>
            </a:r>
            <a:endParaRPr lang="en-US" sz="2400" b="1" dirty="0"/>
          </a:p>
        </p:txBody>
      </p:sp>
      <p:sp>
        <p:nvSpPr>
          <p:cNvPr id="2" name="Foliennummernplatzhalter 1">
            <a:extLst>
              <a:ext uri="{FF2B5EF4-FFF2-40B4-BE49-F238E27FC236}">
                <a16:creationId xmlns:a16="http://schemas.microsoft.com/office/drawing/2014/main" id="{745ABBAE-E8EB-4145-93AE-D6369797A8CD}"/>
              </a:ext>
            </a:extLst>
          </p:cNvPr>
          <p:cNvSpPr>
            <a:spLocks noGrp="1"/>
          </p:cNvSpPr>
          <p:nvPr>
            <p:ph type="sldNum" sz="quarter" idx="12"/>
          </p:nvPr>
        </p:nvSpPr>
        <p:spPr>
          <a:xfrm>
            <a:off x="166022" y="6391379"/>
            <a:ext cx="404523" cy="365125"/>
          </a:xfrm>
        </p:spPr>
        <p:txBody>
          <a:bodyPr/>
          <a:lstStyle/>
          <a:p>
            <a:pPr algn="l"/>
            <a:fld id="{AAC85E57-7382-4485-9D14-0BD8FAB214FB}" type="slidenum">
              <a:rPr lang="de-DE" sz="1600" smtClean="0">
                <a:solidFill>
                  <a:schemeClr val="bg1"/>
                </a:solidFill>
              </a:rPr>
              <a:pPr algn="l"/>
              <a:t>5</a:t>
            </a:fld>
            <a:endParaRPr lang="de-DE" sz="1600" dirty="0">
              <a:solidFill>
                <a:schemeClr val="bg1"/>
              </a:solidFill>
            </a:endParaRPr>
          </a:p>
        </p:txBody>
      </p:sp>
      <p:graphicFrame>
        <p:nvGraphicFramePr>
          <p:cNvPr id="3" name="Table 3">
            <a:extLst>
              <a:ext uri="{FF2B5EF4-FFF2-40B4-BE49-F238E27FC236}">
                <a16:creationId xmlns:a16="http://schemas.microsoft.com/office/drawing/2014/main" id="{32EB16DA-EA3F-A2A2-487B-758EA815709B}"/>
              </a:ext>
            </a:extLst>
          </p:cNvPr>
          <p:cNvGraphicFramePr>
            <a:graphicFrameLocks noGrp="1"/>
          </p:cNvGraphicFramePr>
          <p:nvPr>
            <p:extLst>
              <p:ext uri="{D42A27DB-BD31-4B8C-83A1-F6EECF244321}">
                <p14:modId xmlns:p14="http://schemas.microsoft.com/office/powerpoint/2010/main" val="3762716384"/>
              </p:ext>
            </p:extLst>
          </p:nvPr>
        </p:nvGraphicFramePr>
        <p:xfrm>
          <a:off x="777632" y="2002668"/>
          <a:ext cx="6867445" cy="3941644"/>
        </p:xfrm>
        <a:graphic>
          <a:graphicData uri="http://schemas.openxmlformats.org/drawingml/2006/table">
            <a:tbl>
              <a:tblPr firstRow="1" bandRow="1">
                <a:tableStyleId>{5940675A-B579-460E-94D1-54222C63F5DA}</a:tableStyleId>
              </a:tblPr>
              <a:tblGrid>
                <a:gridCol w="1014360">
                  <a:extLst>
                    <a:ext uri="{9D8B030D-6E8A-4147-A177-3AD203B41FA5}">
                      <a16:colId xmlns:a16="http://schemas.microsoft.com/office/drawing/2014/main" val="3652590628"/>
                    </a:ext>
                  </a:extLst>
                </a:gridCol>
                <a:gridCol w="1241802">
                  <a:extLst>
                    <a:ext uri="{9D8B030D-6E8A-4147-A177-3AD203B41FA5}">
                      <a16:colId xmlns:a16="http://schemas.microsoft.com/office/drawing/2014/main" val="3847645297"/>
                    </a:ext>
                  </a:extLst>
                </a:gridCol>
                <a:gridCol w="2134302">
                  <a:extLst>
                    <a:ext uri="{9D8B030D-6E8A-4147-A177-3AD203B41FA5}">
                      <a16:colId xmlns:a16="http://schemas.microsoft.com/office/drawing/2014/main" val="3077959721"/>
                    </a:ext>
                  </a:extLst>
                </a:gridCol>
                <a:gridCol w="2476981">
                  <a:extLst>
                    <a:ext uri="{9D8B030D-6E8A-4147-A177-3AD203B41FA5}">
                      <a16:colId xmlns:a16="http://schemas.microsoft.com/office/drawing/2014/main" val="282309728"/>
                    </a:ext>
                  </a:extLst>
                </a:gridCol>
              </a:tblGrid>
              <a:tr h="226411">
                <a:tc>
                  <a:txBody>
                    <a:bodyPr/>
                    <a:lstStyle/>
                    <a:p>
                      <a:pPr algn="ctr"/>
                      <a:endParaRPr lang="en-US" sz="900" dirty="0"/>
                    </a:p>
                  </a:txBody>
                  <a:tcPr marL="36000" marR="36000" marT="18000" marB="18000" anchor="ctr">
                    <a:solidFill>
                      <a:schemeClr val="accent4">
                        <a:lumMod val="60000"/>
                        <a:lumOff val="40000"/>
                      </a:schemeClr>
                    </a:solidFill>
                  </a:tcPr>
                </a:tc>
                <a:tc>
                  <a:txBody>
                    <a:bodyPr/>
                    <a:lstStyle/>
                    <a:p>
                      <a:endParaRPr lang="en-US" sz="1100" dirty="0"/>
                    </a:p>
                  </a:txBody>
                  <a:tcPr marL="36000" marR="36000" marT="18000" marB="18000" anchor="ctr">
                    <a:solidFill>
                      <a:schemeClr val="accent4">
                        <a:lumMod val="60000"/>
                        <a:lumOff val="40000"/>
                      </a:schemeClr>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kern="1200" dirty="0">
                          <a:solidFill>
                            <a:schemeClr val="tx1"/>
                          </a:solidFill>
                          <a:latin typeface="+mn-lt"/>
                          <a:ea typeface="+mn-ea"/>
                          <a:cs typeface="+mn-cs"/>
                        </a:rPr>
                        <a:t>DESIGNATED MARKER LAMPS </a:t>
                      </a:r>
                      <a:r>
                        <a:rPr lang="en-US" sz="1200" b="1" dirty="0"/>
                        <a:t>FOR AUTOMATED VEHICLES</a:t>
                      </a:r>
                      <a:endParaRPr lang="en-US" sz="1000" b="1" dirty="0"/>
                    </a:p>
                  </a:txBody>
                  <a:tcPr marL="36000" marR="36000" marT="18000" marB="18000" anchor="ctr">
                    <a:solidFill>
                      <a:schemeClr val="accent4">
                        <a:lumMod val="60000"/>
                        <a:lumOff val="40000"/>
                      </a:schemeClr>
                    </a:solidFill>
                  </a:tcPr>
                </a:tc>
                <a:tc hMerge="1">
                  <a:txBody>
                    <a:bodyPr/>
                    <a:lstStyle/>
                    <a:p>
                      <a:endParaRPr lang="de-DE"/>
                    </a:p>
                  </a:txBody>
                  <a:tcPr/>
                </a:tc>
                <a:extLst>
                  <a:ext uri="{0D108BD9-81ED-4DB2-BD59-A6C34878D82A}">
                    <a16:rowId xmlns:a16="http://schemas.microsoft.com/office/drawing/2014/main" val="2108405749"/>
                  </a:ext>
                </a:extLst>
              </a:tr>
              <a:tr h="267936">
                <a:tc>
                  <a:txBody>
                    <a:bodyPr/>
                    <a:lstStyle/>
                    <a:p>
                      <a:pPr algn="ctr"/>
                      <a:r>
                        <a:rPr lang="en-US" sz="900" b="1" dirty="0"/>
                        <a:t>Number</a:t>
                      </a:r>
                    </a:p>
                  </a:txBody>
                  <a:tcPr marL="36000" marR="36000" marT="18000" marB="18000" anchor="ctr">
                    <a:solidFill>
                      <a:schemeClr val="accent4">
                        <a:lumMod val="60000"/>
                        <a:lumOff val="40000"/>
                      </a:schemeClr>
                    </a:solidFill>
                  </a:tcPr>
                </a:tc>
                <a:tc>
                  <a:txBody>
                    <a:bodyPr/>
                    <a:lstStyle/>
                    <a:p>
                      <a:endParaRPr lang="en-US" sz="900" dirty="0"/>
                    </a:p>
                  </a:txBody>
                  <a:tcPr marL="36000" marR="36000" marT="18000" marB="18000" anchor="ctr">
                    <a:solidFill>
                      <a:schemeClr val="bg1"/>
                    </a:solidFill>
                  </a:tcPr>
                </a:tc>
                <a:tc>
                  <a:txBody>
                    <a:bodyPr/>
                    <a:lstStyle/>
                    <a:p>
                      <a:pPr algn="ctr"/>
                      <a:r>
                        <a:rPr lang="en-US" sz="900" dirty="0"/>
                        <a:t>1 </a:t>
                      </a:r>
                    </a:p>
                  </a:txBody>
                  <a:tcPr marL="36000" marR="36000" marT="18000" marB="18000" anchor="ctr">
                    <a:solidFill>
                      <a:schemeClr val="bg1"/>
                    </a:solidFill>
                  </a:tcPr>
                </a:tc>
                <a:tc>
                  <a:txBody>
                    <a:bodyPr/>
                    <a:lstStyle/>
                    <a:p>
                      <a:pPr algn="ctr"/>
                      <a:r>
                        <a:rPr lang="en-GB" sz="900" dirty="0"/>
                        <a:t>2</a:t>
                      </a:r>
                      <a:endParaRPr lang="en-US" sz="900" dirty="0"/>
                    </a:p>
                  </a:txBody>
                  <a:tcPr marL="36000" marR="36000" marT="18000" marB="18000" anchor="ctr">
                    <a:solidFill>
                      <a:schemeClr val="bg1"/>
                    </a:solidFill>
                  </a:tcPr>
                </a:tc>
                <a:extLst>
                  <a:ext uri="{0D108BD9-81ED-4DB2-BD59-A6C34878D82A}">
                    <a16:rowId xmlns:a16="http://schemas.microsoft.com/office/drawing/2014/main" val="468023289"/>
                  </a:ext>
                </a:extLst>
              </a:tr>
              <a:tr h="253703">
                <a:tc>
                  <a:txBody>
                    <a:bodyPr/>
                    <a:lstStyle/>
                    <a:p>
                      <a:pPr algn="ctr"/>
                      <a:r>
                        <a:rPr lang="en-US" sz="900" b="1" dirty="0"/>
                        <a:t>Presence</a:t>
                      </a:r>
                    </a:p>
                  </a:txBody>
                  <a:tcPr marL="36000" marR="36000" marT="18000" marB="18000" anchor="ctr">
                    <a:solidFill>
                      <a:schemeClr val="accent4">
                        <a:lumMod val="60000"/>
                        <a:lumOff val="40000"/>
                      </a:schemeClr>
                    </a:solidFill>
                  </a:tcPr>
                </a:tc>
                <a:tc>
                  <a:txBody>
                    <a:bodyPr/>
                    <a:lstStyle/>
                    <a:p>
                      <a:endParaRPr lang="en-US" sz="900" dirty="0"/>
                    </a:p>
                  </a:txBody>
                  <a:tcPr marL="36000" marR="36000" marT="18000" marB="18000" anchor="ctr">
                    <a:solidFill>
                      <a:schemeClr val="bg1"/>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0" dirty="0">
                          <a:solidFill>
                            <a:srgbClr val="0070C0"/>
                          </a:solidFill>
                        </a:rPr>
                        <a:t>[mandatory/optional on motor vehicles] [, </a:t>
                      </a:r>
                      <a:r>
                        <a:rPr lang="en-US" sz="900" dirty="0">
                          <a:solidFill>
                            <a:srgbClr val="0070C0"/>
                          </a:solidFill>
                        </a:rPr>
                        <a:t>optional for trailers</a:t>
                      </a:r>
                      <a:r>
                        <a:rPr lang="en-US" sz="900" b="0" dirty="0">
                          <a:solidFill>
                            <a:srgbClr val="0070C0"/>
                          </a:solidFill>
                        </a:rPr>
                        <a:t>]</a:t>
                      </a:r>
                    </a:p>
                  </a:txBody>
                  <a:tcPr marL="36000" marR="36000" marT="18000" marB="18000" anchor="ctr">
                    <a:solidFill>
                      <a:schemeClr val="bg1"/>
                    </a:solidFill>
                  </a:tcPr>
                </a:tc>
                <a:tc hMerge="1">
                  <a:txBody>
                    <a:bodyPr/>
                    <a:lstStyle/>
                    <a:p>
                      <a:endParaRPr lang="de-DE"/>
                    </a:p>
                  </a:txBody>
                  <a:tcPr/>
                </a:tc>
                <a:extLst>
                  <a:ext uri="{0D108BD9-81ED-4DB2-BD59-A6C34878D82A}">
                    <a16:rowId xmlns:a16="http://schemas.microsoft.com/office/drawing/2014/main" val="2243993733"/>
                  </a:ext>
                </a:extLst>
              </a:tr>
              <a:tr h="425435">
                <a:tc rowSpan="2">
                  <a:txBody>
                    <a:bodyPr/>
                    <a:lstStyle/>
                    <a:p>
                      <a:pPr algn="ctr"/>
                      <a:r>
                        <a:rPr lang="en-US" sz="900" b="1" dirty="0"/>
                        <a:t>Photometry</a:t>
                      </a:r>
                    </a:p>
                  </a:txBody>
                  <a:tcPr marL="36000" marR="36000" marT="18000" marB="18000" anchor="ctr">
                    <a:solidFill>
                      <a:schemeClr val="accent4">
                        <a:lumMod val="60000"/>
                        <a:lumOff val="40000"/>
                      </a:schemeClr>
                    </a:solidFill>
                  </a:tcPr>
                </a:tc>
                <a:tc>
                  <a:txBody>
                    <a:bodyPr/>
                    <a:lstStyle/>
                    <a:p>
                      <a:r>
                        <a:rPr lang="en-US" sz="900" dirty="0"/>
                        <a:t>Daytime</a:t>
                      </a:r>
                    </a:p>
                    <a:p>
                      <a:r>
                        <a:rPr lang="en-US" sz="900" dirty="0"/>
                        <a:t>(min/max)</a:t>
                      </a:r>
                    </a:p>
                  </a:txBody>
                  <a:tcPr marL="36000" marR="36000" marT="18000" marB="18000" anchor="ctr">
                    <a:solidFill>
                      <a:schemeClr val="bg1"/>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solidFill>
                            <a:schemeClr val="tx1"/>
                          </a:solidFill>
                        </a:rPr>
                        <a:t>[20 / 120 cd]</a:t>
                      </a:r>
                      <a:endParaRPr lang="en-US" sz="900" i="1" dirty="0">
                        <a:solidFill>
                          <a:schemeClr val="tx1"/>
                        </a:solidFill>
                      </a:endParaRPr>
                    </a:p>
                  </a:txBody>
                  <a:tcPr marL="36000" marR="36000" marT="18000" marB="18000" anchor="ctr">
                    <a:solidFill>
                      <a:schemeClr val="bg1"/>
                    </a:solidFill>
                  </a:tcPr>
                </a:tc>
                <a:tc hMerge="1">
                  <a:txBody>
                    <a:bodyPr/>
                    <a:lstStyle/>
                    <a:p>
                      <a:endParaRPr lang="de-DE"/>
                    </a:p>
                  </a:txBody>
                  <a:tcPr/>
                </a:tc>
                <a:extLst>
                  <a:ext uri="{0D108BD9-81ED-4DB2-BD59-A6C34878D82A}">
                    <a16:rowId xmlns:a16="http://schemas.microsoft.com/office/drawing/2014/main" val="2644636482"/>
                  </a:ext>
                </a:extLst>
              </a:tr>
              <a:tr h="425435">
                <a:tc vMerge="1">
                  <a:txBody>
                    <a:bodyPr/>
                    <a:lstStyle/>
                    <a:p>
                      <a:pPr algn="ctr"/>
                      <a:endParaRPr lang="en-US" sz="900" b="1" dirty="0"/>
                    </a:p>
                  </a:txBody>
                  <a:tcPr marL="36000" marR="36000" marT="18000" marB="18000" anchor="ctr">
                    <a:solidFill>
                      <a:schemeClr val="accent4">
                        <a:lumMod val="60000"/>
                        <a:lumOff val="40000"/>
                      </a:schemeClr>
                    </a:solidFill>
                  </a:tcPr>
                </a:tc>
                <a:tc>
                  <a:txBody>
                    <a:bodyPr/>
                    <a:lstStyle/>
                    <a:p>
                      <a:r>
                        <a:rPr lang="en-US" sz="900" dirty="0"/>
                        <a:t>Nighttime</a:t>
                      </a:r>
                    </a:p>
                    <a:p>
                      <a:r>
                        <a:rPr lang="en-US" sz="900" dirty="0"/>
                        <a:t>(min/max)</a:t>
                      </a:r>
                    </a:p>
                  </a:txBody>
                  <a:tcPr marL="36000" marR="36000" marT="18000" marB="18000" anchor="ctr">
                    <a:solidFill>
                      <a:schemeClr val="bg1"/>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t>4 / </a:t>
                      </a:r>
                      <a:r>
                        <a:rPr lang="en-US" sz="900" dirty="0">
                          <a:solidFill>
                            <a:srgbClr val="0070C0"/>
                          </a:solidFill>
                        </a:rPr>
                        <a:t>[</a:t>
                      </a:r>
                      <a:r>
                        <a:rPr lang="en-US" sz="900" dirty="0"/>
                        <a:t>42</a:t>
                      </a:r>
                      <a:r>
                        <a:rPr lang="en-US" sz="900" dirty="0">
                          <a:solidFill>
                            <a:srgbClr val="0070C0"/>
                          </a:solidFill>
                        </a:rPr>
                        <a:t>]</a:t>
                      </a:r>
                      <a:r>
                        <a:rPr lang="en-US" sz="900" dirty="0"/>
                        <a:t> cd </a:t>
                      </a:r>
                    </a:p>
                  </a:txBody>
                  <a:tcPr marL="36000" marR="36000" marT="18000" marB="18000" anchor="ctr">
                    <a:solidFill>
                      <a:schemeClr val="bg1"/>
                    </a:solidFill>
                  </a:tcPr>
                </a:tc>
                <a:tc hMerge="1">
                  <a:txBody>
                    <a:bodyPr/>
                    <a:lstStyle/>
                    <a:p>
                      <a:endParaRPr lang="de-DE"/>
                    </a:p>
                  </a:txBody>
                  <a:tcPr/>
                </a:tc>
                <a:extLst>
                  <a:ext uri="{0D108BD9-81ED-4DB2-BD59-A6C34878D82A}">
                    <a16:rowId xmlns:a16="http://schemas.microsoft.com/office/drawing/2014/main" val="3951785047"/>
                  </a:ext>
                </a:extLst>
              </a:tr>
              <a:tr h="425435">
                <a:tc rowSpan="3">
                  <a:txBody>
                    <a:bodyPr/>
                    <a:lstStyle/>
                    <a:p>
                      <a:pPr algn="ctr"/>
                      <a:r>
                        <a:rPr lang="en-US" sz="900" b="1" dirty="0"/>
                        <a:t>Geometric visibility</a:t>
                      </a:r>
                    </a:p>
                  </a:txBody>
                  <a:tcPr marL="36000" marR="36000" marT="18000" marB="18000" anchor="ctr">
                    <a:solidFill>
                      <a:schemeClr val="accent4">
                        <a:lumMod val="60000"/>
                        <a:lumOff val="40000"/>
                      </a:schemeClr>
                    </a:solidFill>
                  </a:tcPr>
                </a:tc>
                <a:tc>
                  <a:txBody>
                    <a:bodyPr/>
                    <a:lstStyle/>
                    <a:p>
                      <a:r>
                        <a:rPr lang="en-US" sz="900" dirty="0"/>
                        <a:t>Vertical </a:t>
                      </a:r>
                    </a:p>
                    <a:p>
                      <a:r>
                        <a:rPr lang="en-US" sz="900" dirty="0"/>
                        <a:t>(up/down)</a:t>
                      </a:r>
                    </a:p>
                  </a:txBody>
                  <a:tcPr marL="36000" marR="36000" marT="18000" marB="18000" anchor="ctr">
                    <a:solidFill>
                      <a:schemeClr val="bg1"/>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t>15° / 15° (5° down if lower than 750mm)   (5° up 30° down if higher that 3000mm)</a:t>
                      </a:r>
                    </a:p>
                  </a:txBody>
                  <a:tcPr marL="36000" marR="36000" marT="18000" marB="18000" anchor="ctr">
                    <a:solidFill>
                      <a:schemeClr val="bg1"/>
                    </a:solidFill>
                  </a:tcPr>
                </a:tc>
                <a:tc hMerge="1">
                  <a:txBody>
                    <a:bodyPr/>
                    <a:lstStyle/>
                    <a:p>
                      <a:endParaRPr lang="de-DE"/>
                    </a:p>
                  </a:txBody>
                  <a:tcPr/>
                </a:tc>
                <a:extLst>
                  <a:ext uri="{0D108BD9-81ED-4DB2-BD59-A6C34878D82A}">
                    <a16:rowId xmlns:a16="http://schemas.microsoft.com/office/drawing/2014/main" val="2729177944"/>
                  </a:ext>
                </a:extLst>
              </a:tr>
              <a:tr h="425435">
                <a:tc vMerge="1">
                  <a:txBody>
                    <a:bodyPr/>
                    <a:lstStyle/>
                    <a:p>
                      <a:pPr algn="ctr"/>
                      <a:endParaRPr lang="en-US" sz="900" b="1" dirty="0"/>
                    </a:p>
                  </a:txBody>
                  <a:tcPr marL="36000" marR="36000" marT="18000" marB="18000" anchor="ctr">
                    <a:solidFill>
                      <a:schemeClr val="accent4">
                        <a:lumMod val="60000"/>
                        <a:lumOff val="40000"/>
                      </a:schemeClr>
                    </a:solidFill>
                  </a:tcPr>
                </a:tc>
                <a:tc>
                  <a:txBody>
                    <a:bodyPr/>
                    <a:lstStyle/>
                    <a:p>
                      <a:r>
                        <a:rPr lang="en-US" sz="900" dirty="0"/>
                        <a:t>Horizontal</a:t>
                      </a:r>
                    </a:p>
                    <a:p>
                      <a:r>
                        <a:rPr lang="en-US" sz="900" dirty="0"/>
                        <a:t>(outboard / inboard)</a:t>
                      </a:r>
                    </a:p>
                  </a:txBody>
                  <a:tcPr marL="36000" marR="36000" marT="18000" marB="18000" anchor="c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0" dirty="0"/>
                        <a:t>[60° / 60°]</a:t>
                      </a:r>
                      <a:endParaRPr lang="en-US" sz="900" b="1" dirty="0">
                        <a:solidFill>
                          <a:srgbClr val="FF0000"/>
                        </a:solidFill>
                      </a:endParaRPr>
                    </a:p>
                  </a:txBody>
                  <a:tcPr marL="36000" marR="36000" marT="18000" marB="18000" anchor="c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0" dirty="0"/>
                        <a:t>[60° / </a:t>
                      </a:r>
                      <a:r>
                        <a:rPr lang="en-US" sz="900" b="0" dirty="0">
                          <a:solidFill>
                            <a:schemeClr val="tx1"/>
                          </a:solidFill>
                        </a:rPr>
                        <a:t>45°</a:t>
                      </a:r>
                      <a:r>
                        <a:rPr lang="en-US" sz="900" dirty="0"/>
                        <a:t>]</a:t>
                      </a:r>
                    </a:p>
                  </a:txBody>
                  <a:tcPr marL="36000" marR="36000" marT="18000" marB="18000" anchor="ctr">
                    <a:solidFill>
                      <a:schemeClr val="bg1"/>
                    </a:solidFill>
                  </a:tcPr>
                </a:tc>
                <a:extLst>
                  <a:ext uri="{0D108BD9-81ED-4DB2-BD59-A6C34878D82A}">
                    <a16:rowId xmlns:a16="http://schemas.microsoft.com/office/drawing/2014/main" val="4052070328"/>
                  </a:ext>
                </a:extLst>
              </a:tr>
              <a:tr h="177210">
                <a:tc vMerge="1">
                  <a:txBody>
                    <a:bodyPr/>
                    <a:lstStyle/>
                    <a:p>
                      <a:pPr algn="ctr"/>
                      <a:endParaRPr lang="en-US" sz="900" b="1" dirty="0"/>
                    </a:p>
                  </a:txBody>
                  <a:tcPr marL="36000" marR="36000" marT="18000" marB="18000" anchor="ctr">
                    <a:solidFill>
                      <a:schemeClr val="accent4">
                        <a:lumMod val="60000"/>
                        <a:lumOff val="40000"/>
                      </a:schemeClr>
                    </a:solidFill>
                  </a:tcPr>
                </a:tc>
                <a:tc>
                  <a:txBody>
                    <a:bodyPr/>
                    <a:lstStyle/>
                    <a:p>
                      <a:r>
                        <a:rPr lang="en-US" sz="900" dirty="0"/>
                        <a:t>To be considered visible</a:t>
                      </a:r>
                    </a:p>
                  </a:txBody>
                  <a:tcPr marL="36000" marR="36000" marT="18000" marB="18000" anchor="ctr">
                    <a:solidFill>
                      <a:schemeClr val="bg1"/>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0" dirty="0">
                          <a:solidFill>
                            <a:schemeClr val="tx1"/>
                          </a:solidFill>
                        </a:rPr>
                        <a:t>0.3</a:t>
                      </a:r>
                      <a:r>
                        <a:rPr lang="en-US" sz="900" dirty="0">
                          <a:solidFill>
                            <a:schemeClr val="tx1"/>
                          </a:solidFill>
                        </a:rPr>
                        <a:t> cd (day) / 0.05 </a:t>
                      </a:r>
                      <a:r>
                        <a:rPr lang="en-US" sz="900" dirty="0"/>
                        <a:t>cd (night)</a:t>
                      </a:r>
                      <a:endParaRPr lang="en-US" sz="900" b="1" dirty="0">
                        <a:solidFill>
                          <a:srgbClr val="00B050"/>
                        </a:solidFill>
                      </a:endParaRPr>
                    </a:p>
                  </a:txBody>
                  <a:tcPr marL="36000" marR="36000" marT="18000" marB="18000" anchor="ctr">
                    <a:solidFill>
                      <a:schemeClr val="bg1"/>
                    </a:solidFill>
                  </a:tcPr>
                </a:tc>
                <a:tc hMerge="1">
                  <a:txBody>
                    <a:bodyPr/>
                    <a:lstStyle/>
                    <a:p>
                      <a:endParaRPr lang="de-DE"/>
                    </a:p>
                  </a:txBody>
                  <a:tcPr/>
                </a:tc>
                <a:extLst>
                  <a:ext uri="{0D108BD9-81ED-4DB2-BD59-A6C34878D82A}">
                    <a16:rowId xmlns:a16="http://schemas.microsoft.com/office/drawing/2014/main" val="1630533347"/>
                  </a:ext>
                </a:extLst>
              </a:tr>
              <a:tr h="196928">
                <a:tc rowSpan="3">
                  <a:txBody>
                    <a:bodyPr/>
                    <a:lstStyle/>
                    <a:p>
                      <a:pPr algn="ctr"/>
                      <a:r>
                        <a:rPr lang="en-US" sz="900" b="1" dirty="0"/>
                        <a:t>Mounting </a:t>
                      </a:r>
                      <a:r>
                        <a:rPr lang="en-US" sz="900" dirty="0"/>
                        <a:t>(Location)</a:t>
                      </a:r>
                      <a:endParaRPr lang="en-US" sz="900" b="1" dirty="0"/>
                    </a:p>
                  </a:txBody>
                  <a:tcPr marL="36000" marR="36000" marT="18000" marB="18000" anchor="ctr">
                    <a:solidFill>
                      <a:schemeClr val="accent4">
                        <a:lumMod val="60000"/>
                        <a:lumOff val="40000"/>
                      </a:schemeClr>
                    </a:solidFill>
                  </a:tcPr>
                </a:tc>
                <a:tc>
                  <a:txBody>
                    <a:bodyPr/>
                    <a:lstStyle/>
                    <a:p>
                      <a:r>
                        <a:rPr lang="en-US" sz="900"/>
                        <a:t>Height min/max</a:t>
                      </a:r>
                    </a:p>
                  </a:txBody>
                  <a:tcPr marL="36000" marR="36000" marT="18000" marB="18000" anchor="ctr">
                    <a:solidFill>
                      <a:schemeClr val="bg1"/>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t>250 mm / -</a:t>
                      </a:r>
                    </a:p>
                  </a:txBody>
                  <a:tcPr marL="36000" marR="36000" marT="18000" marB="18000" anchor="ctr">
                    <a:solidFill>
                      <a:schemeClr val="bg1"/>
                    </a:solidFill>
                  </a:tcPr>
                </a:tc>
                <a:tc hMerge="1">
                  <a:txBody>
                    <a:bodyPr/>
                    <a:lstStyle/>
                    <a:p>
                      <a:endParaRPr lang="de-DE"/>
                    </a:p>
                  </a:txBody>
                  <a:tcPr/>
                </a:tc>
                <a:extLst>
                  <a:ext uri="{0D108BD9-81ED-4DB2-BD59-A6C34878D82A}">
                    <a16:rowId xmlns:a16="http://schemas.microsoft.com/office/drawing/2014/main" val="227790535"/>
                  </a:ext>
                </a:extLst>
              </a:tr>
              <a:tr h="174613">
                <a:tc vMerge="1">
                  <a:txBody>
                    <a:bodyPr/>
                    <a:lstStyle/>
                    <a:p>
                      <a:pPr algn="ctr"/>
                      <a:endParaRPr lang="en-US" sz="900" b="1" dirty="0"/>
                    </a:p>
                  </a:txBody>
                  <a:tcPr marL="36000" marR="36000" marT="18000" marB="18000" anchor="ctr">
                    <a:solidFill>
                      <a:schemeClr val="accent4">
                        <a:lumMod val="60000"/>
                        <a:lumOff val="40000"/>
                      </a:schemeClr>
                    </a:solidFill>
                  </a:tcPr>
                </a:tc>
                <a:tc>
                  <a:txBody>
                    <a:bodyPr/>
                    <a:lstStyle/>
                    <a:p>
                      <a:r>
                        <a:rPr lang="en-US" sz="900" dirty="0"/>
                        <a:t>Width</a:t>
                      </a:r>
                    </a:p>
                  </a:txBody>
                  <a:tcPr marL="36000" marR="36000" marT="18000" marB="18000" anchor="c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t>Centerline of vehicle</a:t>
                      </a:r>
                    </a:p>
                  </a:txBody>
                  <a:tcPr marL="36000" marR="36000" marT="18000" marB="18000" anchor="c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t> </a:t>
                      </a:r>
                      <a:r>
                        <a:rPr lang="en-US" sz="900" dirty="0">
                          <a:solidFill>
                            <a:srgbClr val="0070C0"/>
                          </a:solidFill>
                        </a:rPr>
                        <a:t>symmetrically placed in relation to the median longitudinal plane</a:t>
                      </a:r>
                    </a:p>
                  </a:txBody>
                  <a:tcPr marL="36000" marR="36000" marT="18000" marB="18000" anchor="ctr">
                    <a:solidFill>
                      <a:schemeClr val="bg1"/>
                    </a:solidFill>
                  </a:tcPr>
                </a:tc>
                <a:extLst>
                  <a:ext uri="{0D108BD9-81ED-4DB2-BD59-A6C34878D82A}">
                    <a16:rowId xmlns:a16="http://schemas.microsoft.com/office/drawing/2014/main" val="11105347"/>
                  </a:ext>
                </a:extLst>
              </a:tr>
              <a:tr h="179958">
                <a:tc vMerge="1">
                  <a:txBody>
                    <a:bodyPr/>
                    <a:lstStyle/>
                    <a:p>
                      <a:pPr algn="ctr"/>
                      <a:endParaRPr lang="en-US" sz="900" b="1" dirty="0"/>
                    </a:p>
                  </a:txBody>
                  <a:tcPr marL="36000" marR="36000" marT="18000" marB="18000" anchor="ctr">
                    <a:solidFill>
                      <a:schemeClr val="accent4">
                        <a:lumMod val="60000"/>
                        <a:lumOff val="40000"/>
                      </a:schemeClr>
                    </a:solidFill>
                  </a:tcPr>
                </a:tc>
                <a:tc>
                  <a:txBody>
                    <a:bodyPr/>
                    <a:lstStyle/>
                    <a:p>
                      <a:r>
                        <a:rPr lang="en-US" sz="900" dirty="0"/>
                        <a:t>Length</a:t>
                      </a:r>
                    </a:p>
                  </a:txBody>
                  <a:tcPr marL="36000" marR="36000" marT="18000" marB="18000" anchor="c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t>-</a:t>
                      </a:r>
                    </a:p>
                  </a:txBody>
                  <a:tcPr marL="36000" marR="36000" marT="18000" marB="18000" anchor="c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t>-</a:t>
                      </a:r>
                    </a:p>
                  </a:txBody>
                  <a:tcPr marL="36000" marR="36000" marT="18000" marB="18000" anchor="ctr">
                    <a:solidFill>
                      <a:schemeClr val="bg1"/>
                    </a:solidFill>
                  </a:tcPr>
                </a:tc>
                <a:extLst>
                  <a:ext uri="{0D108BD9-81ED-4DB2-BD59-A6C34878D82A}">
                    <a16:rowId xmlns:a16="http://schemas.microsoft.com/office/drawing/2014/main" val="1180936936"/>
                  </a:ext>
                </a:extLst>
              </a:tr>
              <a:tr h="179958">
                <a:tc>
                  <a:txBody>
                    <a:bodyPr/>
                    <a:lstStyle/>
                    <a:p>
                      <a:pPr algn="ctr"/>
                      <a:r>
                        <a:rPr lang="en-US" sz="900" b="1" dirty="0"/>
                        <a:t>Symbol</a:t>
                      </a:r>
                    </a:p>
                  </a:txBody>
                  <a:tcPr marL="36000" marR="36000" marT="18000" marB="18000" anchor="ctr">
                    <a:solidFill>
                      <a:schemeClr val="accent4">
                        <a:lumMod val="60000"/>
                        <a:lumOff val="40000"/>
                      </a:schemeClr>
                    </a:solidFill>
                  </a:tcPr>
                </a:tc>
                <a:tc>
                  <a:txBody>
                    <a:bodyPr/>
                    <a:lstStyle/>
                    <a:p>
                      <a:endParaRPr lang="en-US" sz="900" dirty="0"/>
                    </a:p>
                  </a:txBody>
                  <a:tcPr marL="36000" marR="36000" marT="18000" marB="18000" anchor="ctr">
                    <a:solidFill>
                      <a:schemeClr val="bg1"/>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t>AV2</a:t>
                      </a:r>
                    </a:p>
                  </a:txBody>
                  <a:tcPr marL="36000" marR="36000" marT="18000" marB="18000" anchor="ctr">
                    <a:solidFill>
                      <a:schemeClr val="bg1"/>
                    </a:solidFill>
                  </a:tcPr>
                </a:tc>
                <a:tc hMerge="1">
                  <a:txBody>
                    <a:bodyPr/>
                    <a:lstStyle/>
                    <a:p>
                      <a:endParaRPr lang="de-DE"/>
                    </a:p>
                  </a:txBody>
                  <a:tcPr/>
                </a:tc>
                <a:extLst>
                  <a:ext uri="{0D108BD9-81ED-4DB2-BD59-A6C34878D82A}">
                    <a16:rowId xmlns:a16="http://schemas.microsoft.com/office/drawing/2014/main" val="2591895061"/>
                  </a:ext>
                </a:extLst>
              </a:tr>
              <a:tr h="179958">
                <a:tc>
                  <a:txBody>
                    <a:bodyPr/>
                    <a:lstStyle/>
                    <a:p>
                      <a:pPr algn="ctr"/>
                      <a:r>
                        <a:rPr lang="en-US" sz="900" b="1" dirty="0"/>
                        <a:t>Color</a:t>
                      </a:r>
                    </a:p>
                  </a:txBody>
                  <a:tcPr marL="36000" marR="36000" marT="18000" marB="18000" anchor="ctr">
                    <a:solidFill>
                      <a:schemeClr val="accent4">
                        <a:lumMod val="60000"/>
                        <a:lumOff val="40000"/>
                      </a:schemeClr>
                    </a:solidFill>
                  </a:tcPr>
                </a:tc>
                <a:tc>
                  <a:txBody>
                    <a:bodyPr/>
                    <a:lstStyle/>
                    <a:p>
                      <a:endParaRPr lang="en-US" sz="900" dirty="0"/>
                    </a:p>
                  </a:txBody>
                  <a:tcPr marL="36000" marR="36000" marT="18000" marB="18000" anchor="ctr">
                    <a:solidFill>
                      <a:schemeClr val="bg1"/>
                    </a:solidFill>
                  </a:tcPr>
                </a:tc>
                <a:tc gridSpan="2">
                  <a:txBody>
                    <a:bodyPr/>
                    <a:lstStyle/>
                    <a:p>
                      <a:pPr algn="ctr"/>
                      <a:r>
                        <a:rPr lang="en-US" sz="900" dirty="0"/>
                        <a:t>“blue-green” / “t</a:t>
                      </a:r>
                      <a:r>
                        <a:rPr lang="en-US" sz="900" kern="1200" dirty="0">
                          <a:solidFill>
                            <a:schemeClr val="tx1"/>
                          </a:solidFill>
                          <a:latin typeface="+mn-lt"/>
                          <a:ea typeface="+mn-ea"/>
                          <a:cs typeface="+mn-cs"/>
                        </a:rPr>
                        <a:t>urquoise”</a:t>
                      </a:r>
                      <a:endParaRPr lang="en-US" sz="900" dirty="0"/>
                    </a:p>
                    <a:p>
                      <a:pPr algn="ctr"/>
                      <a:r>
                        <a:rPr lang="en-US" sz="900" dirty="0"/>
                        <a:t>x=0.01</a:t>
                      </a:r>
                      <a:r>
                        <a:rPr lang="en-US" sz="900" dirty="0">
                          <a:solidFill>
                            <a:srgbClr val="0070C0"/>
                          </a:solidFill>
                        </a:rPr>
                        <a:t>3, y=0.494</a:t>
                      </a:r>
                      <a:r>
                        <a:rPr lang="en-US" sz="900" dirty="0"/>
                        <a:t>; x=0.200, y=0.400; </a:t>
                      </a:r>
                    </a:p>
                    <a:p>
                      <a:pPr algn="ctr"/>
                      <a:r>
                        <a:rPr lang="en-US" sz="900" dirty="0"/>
                        <a:t>x=0.200, y=0.320; x=0.040, y=0.320</a:t>
                      </a:r>
                    </a:p>
                  </a:txBody>
                  <a:tcPr marL="36000" marR="36000" marT="18000" marB="18000" anchor="ctr">
                    <a:solidFill>
                      <a:schemeClr val="bg1"/>
                    </a:solidFill>
                  </a:tcPr>
                </a:tc>
                <a:tc hMerge="1">
                  <a:txBody>
                    <a:bodyPr/>
                    <a:lstStyle/>
                    <a:p>
                      <a:endParaRPr lang="de-DE"/>
                    </a:p>
                  </a:txBody>
                  <a:tcPr/>
                </a:tc>
                <a:extLst>
                  <a:ext uri="{0D108BD9-81ED-4DB2-BD59-A6C34878D82A}">
                    <a16:rowId xmlns:a16="http://schemas.microsoft.com/office/drawing/2014/main" val="3121491132"/>
                  </a:ext>
                </a:extLst>
              </a:tr>
            </a:tbl>
          </a:graphicData>
        </a:graphic>
      </p:graphicFrame>
      <p:pic>
        <p:nvPicPr>
          <p:cNvPr id="6" name="Grafik 5"/>
          <p:cNvPicPr>
            <a:picLocks noChangeAspect="1"/>
          </p:cNvPicPr>
          <p:nvPr/>
        </p:nvPicPr>
        <p:blipFill>
          <a:blip r:embed="rId2"/>
          <a:stretch>
            <a:fillRect/>
          </a:stretch>
        </p:blipFill>
        <p:spPr>
          <a:xfrm>
            <a:off x="7881228" y="2533890"/>
            <a:ext cx="3951943" cy="2543206"/>
          </a:xfrm>
          <a:prstGeom prst="rect">
            <a:avLst/>
          </a:prstGeom>
          <a:ln>
            <a:solidFill>
              <a:schemeClr val="tx1"/>
            </a:solidFill>
          </a:ln>
        </p:spPr>
      </p:pic>
      <p:sp>
        <p:nvSpPr>
          <p:cNvPr id="10" name="Textfeld 9">
            <a:extLst>
              <a:ext uri="{FF2B5EF4-FFF2-40B4-BE49-F238E27FC236}">
                <a16:creationId xmlns:a16="http://schemas.microsoft.com/office/drawing/2014/main" id="{978FABA1-06EA-4E7A-ACC0-9CA09B0D9EBB}"/>
              </a:ext>
            </a:extLst>
          </p:cNvPr>
          <p:cNvSpPr txBox="1"/>
          <p:nvPr/>
        </p:nvSpPr>
        <p:spPr>
          <a:xfrm>
            <a:off x="7846609" y="2208616"/>
            <a:ext cx="4118969" cy="276999"/>
          </a:xfrm>
          <a:prstGeom prst="rect">
            <a:avLst/>
          </a:prstGeom>
          <a:noFill/>
        </p:spPr>
        <p:txBody>
          <a:bodyPr wrap="square" rtlCol="0">
            <a:spAutoFit/>
          </a:bodyPr>
          <a:lstStyle/>
          <a:p>
            <a:pPr algn="ctr"/>
            <a:r>
              <a:rPr lang="en-US" sz="1200" b="1" u="sng" dirty="0"/>
              <a:t>Light distribution (photometry grid)</a:t>
            </a:r>
          </a:p>
        </p:txBody>
      </p:sp>
      <p:sp>
        <p:nvSpPr>
          <p:cNvPr id="5" name="Textfeld 4">
            <a:extLst>
              <a:ext uri="{FF2B5EF4-FFF2-40B4-BE49-F238E27FC236}">
                <a16:creationId xmlns:a16="http://schemas.microsoft.com/office/drawing/2014/main" id="{74E92F1B-3666-A42D-AA90-B3AF02B35265}"/>
              </a:ext>
            </a:extLst>
          </p:cNvPr>
          <p:cNvSpPr txBox="1"/>
          <p:nvPr/>
        </p:nvSpPr>
        <p:spPr>
          <a:xfrm>
            <a:off x="26897" y="38485"/>
            <a:ext cx="1434352" cy="288147"/>
          </a:xfrm>
          <a:prstGeom prst="rect">
            <a:avLst/>
          </a:prstGeom>
          <a:noFill/>
          <a:ln w="28575">
            <a:solidFill>
              <a:srgbClr val="00B0F0"/>
            </a:solidFill>
          </a:ln>
        </p:spPr>
        <p:txBody>
          <a:bodyPr wrap="square" lIns="36000" tIns="36000" rIns="36000" bIns="36000" rtlCol="0" anchor="ctr" anchorCtr="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it-IT" sz="1400" b="1" kern="1200" dirty="0">
                <a:solidFill>
                  <a:srgbClr val="00B0F0"/>
                </a:solidFill>
                <a:effectLst/>
                <a:latin typeface="Calibri" panose="020F0502020204030204" pitchFamily="34" charset="0"/>
                <a:ea typeface="Times New Roman" panose="02020603050405020304" pitchFamily="18" charset="0"/>
                <a:cs typeface="Times New Roman" panose="02020603050405020304" pitchFamily="18" charset="0"/>
              </a:rPr>
              <a:t>AVSR-27-01_Rev.1</a:t>
            </a:r>
            <a:endParaRPr lang="de-DE" sz="1200" baseline="-25000" dirty="0">
              <a:effectLst/>
              <a:latin typeface="Times New Roman" panose="02020603050405020304" pitchFamily="18" charset="0"/>
              <a:ea typeface="Times New Roman" panose="02020603050405020304" pitchFamily="18" charset="0"/>
            </a:endParaRPr>
          </a:p>
        </p:txBody>
      </p:sp>
      <p:sp>
        <p:nvSpPr>
          <p:cNvPr id="8" name="CasellaDiTesto 5">
            <a:extLst>
              <a:ext uri="{FF2B5EF4-FFF2-40B4-BE49-F238E27FC236}">
                <a16:creationId xmlns:a16="http://schemas.microsoft.com/office/drawing/2014/main" id="{55A6CFB3-7232-7261-63ED-D09B178AFE38}"/>
              </a:ext>
            </a:extLst>
          </p:cNvPr>
          <p:cNvSpPr txBox="1"/>
          <p:nvPr/>
        </p:nvSpPr>
        <p:spPr>
          <a:xfrm>
            <a:off x="9570719" y="6409509"/>
            <a:ext cx="2494622" cy="338554"/>
          </a:xfrm>
          <a:prstGeom prst="rect">
            <a:avLst/>
          </a:prstGeom>
          <a:noFill/>
        </p:spPr>
        <p:txBody>
          <a:bodyPr wrap="square" rtlCol="0">
            <a:spAutoFit/>
          </a:bodyPr>
          <a:lstStyle/>
          <a:p>
            <a:pPr algn="r"/>
            <a:r>
              <a:rPr lang="en-GB" sz="1600" i="1" dirty="0">
                <a:solidFill>
                  <a:schemeClr val="bg1"/>
                </a:solidFill>
              </a:rPr>
              <a:t>September 2025</a:t>
            </a:r>
          </a:p>
        </p:txBody>
      </p:sp>
      <p:sp>
        <p:nvSpPr>
          <p:cNvPr id="11" name="CasellaDiTesto 5">
            <a:extLst>
              <a:ext uri="{FF2B5EF4-FFF2-40B4-BE49-F238E27FC236}">
                <a16:creationId xmlns:a16="http://schemas.microsoft.com/office/drawing/2014/main" id="{F149005E-6A95-42A9-5F18-12AAAD13E119}"/>
              </a:ext>
            </a:extLst>
          </p:cNvPr>
          <p:cNvSpPr txBox="1"/>
          <p:nvPr/>
        </p:nvSpPr>
        <p:spPr>
          <a:xfrm>
            <a:off x="4612913" y="6409509"/>
            <a:ext cx="2966173" cy="338554"/>
          </a:xfrm>
          <a:prstGeom prst="rect">
            <a:avLst/>
          </a:prstGeom>
          <a:noFill/>
        </p:spPr>
        <p:txBody>
          <a:bodyPr wrap="square" rtlCol="0">
            <a:spAutoFit/>
          </a:bodyPr>
          <a:lstStyle/>
          <a:p>
            <a:pPr algn="ctr"/>
            <a:r>
              <a:rPr lang="en-GB" sz="1600" i="1" dirty="0">
                <a:solidFill>
                  <a:schemeClr val="bg1"/>
                </a:solidFill>
              </a:rPr>
              <a:t>GTB</a:t>
            </a:r>
          </a:p>
        </p:txBody>
      </p:sp>
    </p:spTree>
    <p:extLst>
      <p:ext uri="{BB962C8B-B14F-4D97-AF65-F5344CB8AC3E}">
        <p14:creationId xmlns:p14="http://schemas.microsoft.com/office/powerpoint/2010/main" val="1297017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a:extLst>
              <a:ext uri="{FF2B5EF4-FFF2-40B4-BE49-F238E27FC236}">
                <a16:creationId xmlns:a16="http://schemas.microsoft.com/office/drawing/2014/main" id="{978FABA1-06EA-4E7A-ACC0-9CA09B0D9EBB}"/>
              </a:ext>
            </a:extLst>
          </p:cNvPr>
          <p:cNvSpPr txBox="1"/>
          <p:nvPr/>
        </p:nvSpPr>
        <p:spPr>
          <a:xfrm>
            <a:off x="685801" y="646610"/>
            <a:ext cx="11365028" cy="1200329"/>
          </a:xfrm>
          <a:prstGeom prst="rect">
            <a:avLst/>
          </a:prstGeom>
          <a:noFill/>
        </p:spPr>
        <p:txBody>
          <a:bodyPr wrap="square" rtlCol="0">
            <a:spAutoFit/>
          </a:bodyPr>
          <a:lstStyle/>
          <a:p>
            <a:r>
              <a:rPr lang="en-US" sz="2400" b="1" dirty="0"/>
              <a:t>ADS Marker Lamp </a:t>
            </a:r>
          </a:p>
          <a:p>
            <a:r>
              <a:rPr lang="en-US" sz="2400" b="1" dirty="0"/>
              <a:t>Draft Regulation: ADS marker lamp </a:t>
            </a:r>
            <a:r>
              <a:rPr lang="en-US" sz="2400" b="1" dirty="0">
                <a:sym typeface="Wingdings" panose="05000000000000000000" pitchFamily="2" charset="2"/>
              </a:rPr>
              <a:t> Draft technical characteristics (3/5)</a:t>
            </a:r>
          </a:p>
          <a:p>
            <a:r>
              <a:rPr lang="en-US" sz="2400" b="1" u="sng" dirty="0">
                <a:sym typeface="Wingdings" panose="05000000000000000000" pitchFamily="2" charset="2"/>
              </a:rPr>
              <a:t>Side</a:t>
            </a:r>
            <a:r>
              <a:rPr lang="en-US" sz="2400" b="1" dirty="0">
                <a:sym typeface="Wingdings" panose="05000000000000000000" pitchFamily="2" charset="2"/>
              </a:rPr>
              <a:t> ADS-ML</a:t>
            </a:r>
            <a:endParaRPr lang="en-US" sz="2400" b="1" dirty="0"/>
          </a:p>
        </p:txBody>
      </p:sp>
      <p:sp>
        <p:nvSpPr>
          <p:cNvPr id="2" name="Foliennummernplatzhalter 1">
            <a:extLst>
              <a:ext uri="{FF2B5EF4-FFF2-40B4-BE49-F238E27FC236}">
                <a16:creationId xmlns:a16="http://schemas.microsoft.com/office/drawing/2014/main" id="{745ABBAE-E8EB-4145-93AE-D6369797A8CD}"/>
              </a:ext>
            </a:extLst>
          </p:cNvPr>
          <p:cNvSpPr>
            <a:spLocks noGrp="1"/>
          </p:cNvSpPr>
          <p:nvPr>
            <p:ph type="sldNum" sz="quarter" idx="12"/>
          </p:nvPr>
        </p:nvSpPr>
        <p:spPr>
          <a:xfrm>
            <a:off x="166022" y="6391379"/>
            <a:ext cx="404523" cy="365125"/>
          </a:xfrm>
        </p:spPr>
        <p:txBody>
          <a:bodyPr/>
          <a:lstStyle/>
          <a:p>
            <a:pPr algn="l"/>
            <a:fld id="{AAC85E57-7382-4485-9D14-0BD8FAB214FB}" type="slidenum">
              <a:rPr lang="de-DE" sz="1600" smtClean="0">
                <a:solidFill>
                  <a:schemeClr val="bg1"/>
                </a:solidFill>
              </a:rPr>
              <a:pPr algn="l"/>
              <a:t>6</a:t>
            </a:fld>
            <a:endParaRPr lang="de-DE" sz="1600" dirty="0">
              <a:solidFill>
                <a:schemeClr val="bg1"/>
              </a:solidFill>
            </a:endParaRPr>
          </a:p>
        </p:txBody>
      </p:sp>
      <p:graphicFrame>
        <p:nvGraphicFramePr>
          <p:cNvPr id="3" name="Table 3">
            <a:extLst>
              <a:ext uri="{FF2B5EF4-FFF2-40B4-BE49-F238E27FC236}">
                <a16:creationId xmlns:a16="http://schemas.microsoft.com/office/drawing/2014/main" id="{32EB16DA-EA3F-A2A2-487B-758EA815709B}"/>
              </a:ext>
            </a:extLst>
          </p:cNvPr>
          <p:cNvGraphicFramePr>
            <a:graphicFrameLocks noGrp="1"/>
          </p:cNvGraphicFramePr>
          <p:nvPr>
            <p:extLst>
              <p:ext uri="{D42A27DB-BD31-4B8C-83A1-F6EECF244321}">
                <p14:modId xmlns:p14="http://schemas.microsoft.com/office/powerpoint/2010/main" val="1329746290"/>
              </p:ext>
            </p:extLst>
          </p:nvPr>
        </p:nvGraphicFramePr>
        <p:xfrm>
          <a:off x="777632" y="2002668"/>
          <a:ext cx="6728006" cy="3791704"/>
        </p:xfrm>
        <a:graphic>
          <a:graphicData uri="http://schemas.openxmlformats.org/drawingml/2006/table">
            <a:tbl>
              <a:tblPr firstRow="1" bandRow="1">
                <a:tableStyleId>{5940675A-B579-460E-94D1-54222C63F5DA}</a:tableStyleId>
              </a:tblPr>
              <a:tblGrid>
                <a:gridCol w="993764">
                  <a:extLst>
                    <a:ext uri="{9D8B030D-6E8A-4147-A177-3AD203B41FA5}">
                      <a16:colId xmlns:a16="http://schemas.microsoft.com/office/drawing/2014/main" val="3652590628"/>
                    </a:ext>
                  </a:extLst>
                </a:gridCol>
                <a:gridCol w="1216588">
                  <a:extLst>
                    <a:ext uri="{9D8B030D-6E8A-4147-A177-3AD203B41FA5}">
                      <a16:colId xmlns:a16="http://schemas.microsoft.com/office/drawing/2014/main" val="3847645297"/>
                    </a:ext>
                  </a:extLst>
                </a:gridCol>
                <a:gridCol w="2245867">
                  <a:extLst>
                    <a:ext uri="{9D8B030D-6E8A-4147-A177-3AD203B41FA5}">
                      <a16:colId xmlns:a16="http://schemas.microsoft.com/office/drawing/2014/main" val="3077959721"/>
                    </a:ext>
                  </a:extLst>
                </a:gridCol>
                <a:gridCol w="2271787">
                  <a:extLst>
                    <a:ext uri="{9D8B030D-6E8A-4147-A177-3AD203B41FA5}">
                      <a16:colId xmlns:a16="http://schemas.microsoft.com/office/drawing/2014/main" val="591836026"/>
                    </a:ext>
                  </a:extLst>
                </a:gridCol>
              </a:tblGrid>
              <a:tr h="226411">
                <a:tc>
                  <a:txBody>
                    <a:bodyPr/>
                    <a:lstStyle/>
                    <a:p>
                      <a:pPr algn="ctr"/>
                      <a:endParaRPr lang="en-US" sz="900" dirty="0"/>
                    </a:p>
                  </a:txBody>
                  <a:tcPr marL="36000" marR="36000" marT="18000" marB="18000" anchor="ctr">
                    <a:solidFill>
                      <a:schemeClr val="accent4">
                        <a:lumMod val="60000"/>
                        <a:lumOff val="40000"/>
                      </a:schemeClr>
                    </a:solidFill>
                  </a:tcPr>
                </a:tc>
                <a:tc>
                  <a:txBody>
                    <a:bodyPr/>
                    <a:lstStyle/>
                    <a:p>
                      <a:endParaRPr lang="en-US" sz="1100" dirty="0"/>
                    </a:p>
                  </a:txBody>
                  <a:tcPr marL="36000" marR="36000" marT="18000" marB="18000" anchor="ctr">
                    <a:solidFill>
                      <a:schemeClr val="accent4">
                        <a:lumMod val="60000"/>
                        <a:lumOff val="40000"/>
                      </a:schemeClr>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kern="1200" dirty="0">
                          <a:solidFill>
                            <a:schemeClr val="tx1"/>
                          </a:solidFill>
                          <a:latin typeface="+mn-lt"/>
                          <a:ea typeface="+mn-ea"/>
                          <a:cs typeface="+mn-cs"/>
                        </a:rPr>
                        <a:t>DESIGNATED MARKER LAMPS </a:t>
                      </a:r>
                      <a:r>
                        <a:rPr lang="en-US" sz="1200" b="1" dirty="0"/>
                        <a:t>FOR AUTOMATED VEHICLES</a:t>
                      </a:r>
                      <a:endParaRPr lang="en-US" sz="1000" b="1" dirty="0"/>
                    </a:p>
                  </a:txBody>
                  <a:tcPr marL="36000" marR="36000" marT="18000" marB="18000" anchor="ctr">
                    <a:solidFill>
                      <a:schemeClr val="accent4">
                        <a:lumMod val="60000"/>
                        <a:lumOff val="40000"/>
                      </a:schemeClr>
                    </a:solidFill>
                  </a:tcPr>
                </a:tc>
                <a:tc hMerge="1">
                  <a:txBody>
                    <a:bodyPr/>
                    <a:lstStyle/>
                    <a:p>
                      <a:endParaRPr lang="de-DE"/>
                    </a:p>
                  </a:txBody>
                  <a:tcPr/>
                </a:tc>
                <a:extLst>
                  <a:ext uri="{0D108BD9-81ED-4DB2-BD59-A6C34878D82A}">
                    <a16:rowId xmlns:a16="http://schemas.microsoft.com/office/drawing/2014/main" val="2108405749"/>
                  </a:ext>
                </a:extLst>
              </a:tr>
              <a:tr h="253703">
                <a:tc>
                  <a:txBody>
                    <a:bodyPr/>
                    <a:lstStyle/>
                    <a:p>
                      <a:pPr algn="ctr"/>
                      <a:r>
                        <a:rPr lang="en-US" sz="900" b="1" dirty="0"/>
                        <a:t>Number</a:t>
                      </a:r>
                    </a:p>
                  </a:txBody>
                  <a:tcPr marL="36000" marR="36000" marT="18000" marB="18000" anchor="ctr">
                    <a:solidFill>
                      <a:schemeClr val="accent4">
                        <a:lumMod val="60000"/>
                        <a:lumOff val="40000"/>
                      </a:schemeClr>
                    </a:solidFill>
                  </a:tcPr>
                </a:tc>
                <a:tc>
                  <a:txBody>
                    <a:bodyPr/>
                    <a:lstStyle/>
                    <a:p>
                      <a:endParaRPr lang="en-US" sz="900" dirty="0"/>
                    </a:p>
                  </a:txBody>
                  <a:tcPr marL="36000" marR="36000" marT="18000" marB="18000" anchor="ctr">
                    <a:solidFill>
                      <a:schemeClr val="bg1"/>
                    </a:solidFill>
                  </a:tcPr>
                </a:tc>
                <a:tc>
                  <a:txBody>
                    <a:bodyPr/>
                    <a:lstStyle/>
                    <a:p>
                      <a:pPr algn="ctr"/>
                      <a:r>
                        <a:rPr lang="en-US" sz="900" dirty="0"/>
                        <a:t>1 </a:t>
                      </a:r>
                    </a:p>
                  </a:txBody>
                  <a:tcPr marL="36000" marR="36000" marT="18000" marB="18000" anchor="ctr">
                    <a:solidFill>
                      <a:schemeClr val="bg1"/>
                    </a:solidFill>
                  </a:tcPr>
                </a:tc>
                <a:tc>
                  <a:txBody>
                    <a:bodyPr/>
                    <a:lstStyle/>
                    <a:p>
                      <a:pPr algn="ctr"/>
                      <a:r>
                        <a:rPr lang="en-GB" sz="900" dirty="0"/>
                        <a:t>2</a:t>
                      </a:r>
                      <a:endParaRPr lang="en-US" sz="900" dirty="0"/>
                    </a:p>
                  </a:txBody>
                  <a:tcPr marL="36000" marR="36000" marT="18000" marB="18000" anchor="ctr">
                    <a:solidFill>
                      <a:schemeClr val="bg1"/>
                    </a:solidFill>
                  </a:tcPr>
                </a:tc>
                <a:extLst>
                  <a:ext uri="{0D108BD9-81ED-4DB2-BD59-A6C34878D82A}">
                    <a16:rowId xmlns:a16="http://schemas.microsoft.com/office/drawing/2014/main" val="468023289"/>
                  </a:ext>
                </a:extLst>
              </a:tr>
              <a:tr h="253703">
                <a:tc>
                  <a:txBody>
                    <a:bodyPr/>
                    <a:lstStyle/>
                    <a:p>
                      <a:pPr algn="ctr"/>
                      <a:r>
                        <a:rPr lang="en-US" sz="900" b="1" dirty="0"/>
                        <a:t>Presence</a:t>
                      </a:r>
                    </a:p>
                  </a:txBody>
                  <a:tcPr marL="36000" marR="36000" marT="18000" marB="18000" anchor="ctr">
                    <a:solidFill>
                      <a:schemeClr val="accent4">
                        <a:lumMod val="60000"/>
                        <a:lumOff val="40000"/>
                      </a:schemeClr>
                    </a:solidFill>
                  </a:tcPr>
                </a:tc>
                <a:tc>
                  <a:txBody>
                    <a:bodyPr/>
                    <a:lstStyle/>
                    <a:p>
                      <a:endParaRPr lang="en-US" sz="900" dirty="0"/>
                    </a:p>
                  </a:txBody>
                  <a:tcPr marL="36000" marR="36000" marT="18000" marB="18000" anchor="ctr">
                    <a:solidFill>
                      <a:schemeClr val="bg1"/>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0" dirty="0">
                          <a:solidFill>
                            <a:srgbClr val="0070C0"/>
                          </a:solidFill>
                        </a:rPr>
                        <a:t>mandatory on motor vehicles[, </a:t>
                      </a:r>
                      <a:r>
                        <a:rPr lang="en-US" sz="900" dirty="0">
                          <a:solidFill>
                            <a:srgbClr val="0070C0"/>
                          </a:solidFill>
                        </a:rPr>
                        <a:t>optional for trailers</a:t>
                      </a:r>
                      <a:r>
                        <a:rPr lang="en-US" sz="900" b="0" dirty="0">
                          <a:solidFill>
                            <a:srgbClr val="0070C0"/>
                          </a:solidFill>
                        </a:rPr>
                        <a:t>]</a:t>
                      </a:r>
                    </a:p>
                  </a:txBody>
                  <a:tcPr marL="36000" marR="36000" marT="18000" marB="18000" anchor="ctr">
                    <a:solidFill>
                      <a:schemeClr val="bg1"/>
                    </a:solidFill>
                  </a:tcPr>
                </a:tc>
                <a:tc hMerge="1">
                  <a:txBody>
                    <a:bodyPr/>
                    <a:lstStyle/>
                    <a:p>
                      <a:pPr algn="ctr"/>
                      <a:endParaRPr lang="en-US" sz="900" dirty="0"/>
                    </a:p>
                  </a:txBody>
                  <a:tcPr marL="36000" marR="36000" marT="18000" marB="18000" anchor="ctr">
                    <a:solidFill>
                      <a:schemeClr val="bg1"/>
                    </a:solidFill>
                  </a:tcPr>
                </a:tc>
                <a:extLst>
                  <a:ext uri="{0D108BD9-81ED-4DB2-BD59-A6C34878D82A}">
                    <a16:rowId xmlns:a16="http://schemas.microsoft.com/office/drawing/2014/main" val="1945559386"/>
                  </a:ext>
                </a:extLst>
              </a:tr>
              <a:tr h="425435">
                <a:tc rowSpan="2">
                  <a:txBody>
                    <a:bodyPr/>
                    <a:lstStyle/>
                    <a:p>
                      <a:pPr algn="ctr"/>
                      <a:r>
                        <a:rPr lang="en-US" sz="900" b="1" dirty="0"/>
                        <a:t>Photometry</a:t>
                      </a:r>
                    </a:p>
                  </a:txBody>
                  <a:tcPr marL="36000" marR="36000" marT="18000" marB="18000" anchor="ctr">
                    <a:solidFill>
                      <a:schemeClr val="accent4">
                        <a:lumMod val="60000"/>
                        <a:lumOff val="40000"/>
                      </a:schemeClr>
                    </a:solidFill>
                  </a:tcPr>
                </a:tc>
                <a:tc>
                  <a:txBody>
                    <a:bodyPr/>
                    <a:lstStyle/>
                    <a:p>
                      <a:r>
                        <a:rPr lang="en-US" sz="900" dirty="0"/>
                        <a:t>Daytime</a:t>
                      </a:r>
                    </a:p>
                    <a:p>
                      <a:r>
                        <a:rPr lang="en-US" sz="900" dirty="0"/>
                        <a:t>(min/max)</a:t>
                      </a:r>
                    </a:p>
                  </a:txBody>
                  <a:tcPr marL="36000" marR="36000" marT="18000" marB="18000" anchor="ctr">
                    <a:solidFill>
                      <a:schemeClr val="bg1"/>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0" dirty="0">
                          <a:solidFill>
                            <a:srgbClr val="0070C0"/>
                          </a:solidFill>
                        </a:rPr>
                        <a:t>[</a:t>
                      </a:r>
                      <a:r>
                        <a:rPr lang="en-US" sz="900" dirty="0">
                          <a:solidFill>
                            <a:schemeClr val="tx1"/>
                          </a:solidFill>
                        </a:rPr>
                        <a:t>20</a:t>
                      </a:r>
                      <a:r>
                        <a:rPr lang="en-US" sz="900" b="0" dirty="0">
                          <a:solidFill>
                            <a:srgbClr val="0070C0"/>
                          </a:solidFill>
                        </a:rPr>
                        <a:t>]</a:t>
                      </a:r>
                      <a:r>
                        <a:rPr lang="en-US" sz="900" dirty="0">
                          <a:solidFill>
                            <a:schemeClr val="tx1"/>
                          </a:solidFill>
                        </a:rPr>
                        <a:t> / 120  cd  </a:t>
                      </a:r>
                    </a:p>
                  </a:txBody>
                  <a:tcPr marL="36000" marR="36000" marT="18000" marB="18000" anchor="ctr">
                    <a:solidFill>
                      <a:schemeClr val="bg1"/>
                    </a:solidFill>
                  </a:tcPr>
                </a:tc>
                <a:tc hMerge="1">
                  <a:txBody>
                    <a:bodyPr/>
                    <a:lstStyle/>
                    <a:p>
                      <a:endParaRPr lang="de-DE"/>
                    </a:p>
                  </a:txBody>
                  <a:tcPr/>
                </a:tc>
                <a:extLst>
                  <a:ext uri="{0D108BD9-81ED-4DB2-BD59-A6C34878D82A}">
                    <a16:rowId xmlns:a16="http://schemas.microsoft.com/office/drawing/2014/main" val="2644636482"/>
                  </a:ext>
                </a:extLst>
              </a:tr>
              <a:tr h="425435">
                <a:tc vMerge="1">
                  <a:txBody>
                    <a:bodyPr/>
                    <a:lstStyle/>
                    <a:p>
                      <a:pPr algn="ctr"/>
                      <a:endParaRPr lang="en-US" sz="900" b="1" dirty="0"/>
                    </a:p>
                  </a:txBody>
                  <a:tcPr marL="36000" marR="36000" marT="18000" marB="18000" anchor="ctr">
                    <a:solidFill>
                      <a:schemeClr val="accent4">
                        <a:lumMod val="60000"/>
                        <a:lumOff val="40000"/>
                      </a:schemeClr>
                    </a:solidFill>
                  </a:tcPr>
                </a:tc>
                <a:tc>
                  <a:txBody>
                    <a:bodyPr/>
                    <a:lstStyle/>
                    <a:p>
                      <a:r>
                        <a:rPr lang="en-US" sz="900" dirty="0"/>
                        <a:t>Nighttime</a:t>
                      </a:r>
                    </a:p>
                    <a:p>
                      <a:r>
                        <a:rPr lang="en-US" sz="900" dirty="0"/>
                        <a:t>(min/max)</a:t>
                      </a:r>
                    </a:p>
                  </a:txBody>
                  <a:tcPr marL="36000" marR="36000" marT="18000" marB="18000" anchor="ctr">
                    <a:solidFill>
                      <a:schemeClr val="bg1"/>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t>4 / 25 cd  </a:t>
                      </a:r>
                    </a:p>
                  </a:txBody>
                  <a:tcPr marL="36000" marR="36000" marT="18000" marB="18000" anchor="ctr">
                    <a:solidFill>
                      <a:schemeClr val="bg1"/>
                    </a:solidFill>
                  </a:tcPr>
                </a:tc>
                <a:tc hMerge="1">
                  <a:txBody>
                    <a:bodyPr/>
                    <a:lstStyle/>
                    <a:p>
                      <a:endParaRPr lang="de-DE"/>
                    </a:p>
                  </a:txBody>
                  <a:tcPr/>
                </a:tc>
                <a:extLst>
                  <a:ext uri="{0D108BD9-81ED-4DB2-BD59-A6C34878D82A}">
                    <a16:rowId xmlns:a16="http://schemas.microsoft.com/office/drawing/2014/main" val="3951785047"/>
                  </a:ext>
                </a:extLst>
              </a:tr>
              <a:tr h="425435">
                <a:tc rowSpan="3">
                  <a:txBody>
                    <a:bodyPr/>
                    <a:lstStyle/>
                    <a:p>
                      <a:pPr algn="ctr"/>
                      <a:r>
                        <a:rPr lang="en-US" sz="900" b="1" dirty="0"/>
                        <a:t>Geometric visibility</a:t>
                      </a:r>
                    </a:p>
                  </a:txBody>
                  <a:tcPr marL="36000" marR="36000" marT="18000" marB="18000" anchor="ctr">
                    <a:solidFill>
                      <a:schemeClr val="accent4">
                        <a:lumMod val="60000"/>
                        <a:lumOff val="40000"/>
                      </a:schemeClr>
                    </a:solidFill>
                  </a:tcPr>
                </a:tc>
                <a:tc>
                  <a:txBody>
                    <a:bodyPr/>
                    <a:lstStyle/>
                    <a:p>
                      <a:r>
                        <a:rPr lang="en-US" sz="900" dirty="0"/>
                        <a:t>Vertical </a:t>
                      </a:r>
                    </a:p>
                    <a:p>
                      <a:r>
                        <a:rPr lang="en-US" sz="900" dirty="0"/>
                        <a:t>(up/down)</a:t>
                      </a:r>
                    </a:p>
                  </a:txBody>
                  <a:tcPr marL="36000" marR="36000" marT="18000" marB="18000" anchor="ctr">
                    <a:solidFill>
                      <a:schemeClr val="bg1"/>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t>10° / 10° (5 down if lower than 750mm)   (5° up 30° down if higher that 3000mm)</a:t>
                      </a:r>
                    </a:p>
                  </a:txBody>
                  <a:tcPr marL="36000" marR="36000" marT="18000" marB="18000" anchor="ctr">
                    <a:solidFill>
                      <a:schemeClr val="bg1"/>
                    </a:solidFill>
                  </a:tcPr>
                </a:tc>
                <a:tc hMerge="1">
                  <a:txBody>
                    <a:bodyPr/>
                    <a:lstStyle/>
                    <a:p>
                      <a:endParaRPr lang="de-DE"/>
                    </a:p>
                  </a:txBody>
                  <a:tcPr/>
                </a:tc>
                <a:extLst>
                  <a:ext uri="{0D108BD9-81ED-4DB2-BD59-A6C34878D82A}">
                    <a16:rowId xmlns:a16="http://schemas.microsoft.com/office/drawing/2014/main" val="2729177944"/>
                  </a:ext>
                </a:extLst>
              </a:tr>
              <a:tr h="425435">
                <a:tc vMerge="1">
                  <a:txBody>
                    <a:bodyPr/>
                    <a:lstStyle/>
                    <a:p>
                      <a:pPr algn="ctr"/>
                      <a:endParaRPr lang="en-US" sz="900" b="1" dirty="0"/>
                    </a:p>
                  </a:txBody>
                  <a:tcPr marL="36000" marR="36000" marT="18000" marB="18000" anchor="ctr">
                    <a:solidFill>
                      <a:schemeClr val="accent4">
                        <a:lumMod val="60000"/>
                        <a:lumOff val="40000"/>
                      </a:schemeClr>
                    </a:solidFill>
                  </a:tcPr>
                </a:tc>
                <a:tc>
                  <a:txBody>
                    <a:bodyPr/>
                    <a:lstStyle/>
                    <a:p>
                      <a:r>
                        <a:rPr lang="en-US" sz="900" dirty="0"/>
                        <a:t>Horizontal</a:t>
                      </a:r>
                    </a:p>
                    <a:p>
                      <a:r>
                        <a:rPr lang="en-US" sz="900" dirty="0"/>
                        <a:t>(outboard / inboard)</a:t>
                      </a:r>
                    </a:p>
                  </a:txBody>
                  <a:tcPr marL="36000" marR="36000" marT="18000" marB="18000" anchor="c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0" dirty="0"/>
                        <a:t>45° / 45°</a:t>
                      </a:r>
                      <a:endParaRPr lang="en-US" sz="900" b="1" dirty="0">
                        <a:solidFill>
                          <a:srgbClr val="FF0000"/>
                        </a:solidFill>
                      </a:endParaRPr>
                    </a:p>
                  </a:txBody>
                  <a:tcPr marL="36000" marR="36000" marT="18000" marB="18000" anchor="c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t>Side front:  45°  forward / 30° rearward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t>Side rear:  45° rearward / 30° forward </a:t>
                      </a:r>
                    </a:p>
                  </a:txBody>
                  <a:tcPr marL="36000" marR="36000" marT="18000" marB="18000" anchor="ctr">
                    <a:solidFill>
                      <a:schemeClr val="bg1"/>
                    </a:solidFill>
                  </a:tcPr>
                </a:tc>
                <a:extLst>
                  <a:ext uri="{0D108BD9-81ED-4DB2-BD59-A6C34878D82A}">
                    <a16:rowId xmlns:a16="http://schemas.microsoft.com/office/drawing/2014/main" val="4052070328"/>
                  </a:ext>
                </a:extLst>
              </a:tr>
              <a:tr h="177210">
                <a:tc vMerge="1">
                  <a:txBody>
                    <a:bodyPr/>
                    <a:lstStyle/>
                    <a:p>
                      <a:pPr algn="ctr"/>
                      <a:endParaRPr lang="en-US" sz="900" b="1" dirty="0"/>
                    </a:p>
                  </a:txBody>
                  <a:tcPr marL="36000" marR="36000" marT="18000" marB="18000" anchor="ctr">
                    <a:solidFill>
                      <a:schemeClr val="accent4">
                        <a:lumMod val="60000"/>
                        <a:lumOff val="40000"/>
                      </a:schemeClr>
                    </a:solidFill>
                  </a:tcPr>
                </a:tc>
                <a:tc>
                  <a:txBody>
                    <a:bodyPr/>
                    <a:lstStyle/>
                    <a:p>
                      <a:r>
                        <a:rPr lang="en-US" sz="900" dirty="0"/>
                        <a:t>To be considered visible</a:t>
                      </a:r>
                    </a:p>
                  </a:txBody>
                  <a:tcPr marL="36000" marR="36000" marT="18000" marB="18000" anchor="ctr">
                    <a:solidFill>
                      <a:schemeClr val="bg1"/>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0" dirty="0">
                          <a:solidFill>
                            <a:schemeClr val="tx1"/>
                          </a:solidFill>
                        </a:rPr>
                        <a:t>3 cd (day) / 0.6 cd (night)</a:t>
                      </a:r>
                    </a:p>
                  </a:txBody>
                  <a:tcPr marL="36000" marR="36000" marT="18000" marB="18000" anchor="ctr">
                    <a:solidFill>
                      <a:schemeClr val="bg1"/>
                    </a:solidFill>
                  </a:tcPr>
                </a:tc>
                <a:tc hMerge="1">
                  <a:txBody>
                    <a:bodyPr/>
                    <a:lstStyle/>
                    <a:p>
                      <a:endParaRPr lang="de-DE"/>
                    </a:p>
                  </a:txBody>
                  <a:tcPr/>
                </a:tc>
                <a:extLst>
                  <a:ext uri="{0D108BD9-81ED-4DB2-BD59-A6C34878D82A}">
                    <a16:rowId xmlns:a16="http://schemas.microsoft.com/office/drawing/2014/main" val="1630533347"/>
                  </a:ext>
                </a:extLst>
              </a:tr>
              <a:tr h="196928">
                <a:tc rowSpan="3">
                  <a:txBody>
                    <a:bodyPr/>
                    <a:lstStyle/>
                    <a:p>
                      <a:pPr algn="ctr"/>
                      <a:r>
                        <a:rPr lang="en-US" sz="900" b="1" dirty="0"/>
                        <a:t>Mounting </a:t>
                      </a:r>
                      <a:r>
                        <a:rPr lang="en-US" sz="900" dirty="0"/>
                        <a:t>(Location)</a:t>
                      </a:r>
                      <a:endParaRPr lang="en-US" sz="900" b="1" dirty="0"/>
                    </a:p>
                  </a:txBody>
                  <a:tcPr marL="36000" marR="36000" marT="18000" marB="18000" anchor="ctr">
                    <a:solidFill>
                      <a:schemeClr val="accent4">
                        <a:lumMod val="60000"/>
                        <a:lumOff val="40000"/>
                      </a:schemeClr>
                    </a:solidFill>
                  </a:tcPr>
                </a:tc>
                <a:tc>
                  <a:txBody>
                    <a:bodyPr/>
                    <a:lstStyle/>
                    <a:p>
                      <a:r>
                        <a:rPr lang="en-US" sz="900"/>
                        <a:t>Height min/max</a:t>
                      </a:r>
                    </a:p>
                  </a:txBody>
                  <a:tcPr marL="36000" marR="36000" marT="18000" marB="18000" anchor="ctr">
                    <a:solidFill>
                      <a:schemeClr val="bg1"/>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t>250 mm / -</a:t>
                      </a:r>
                    </a:p>
                  </a:txBody>
                  <a:tcPr marL="36000" marR="36000" marT="18000" marB="18000" anchor="ctr">
                    <a:solidFill>
                      <a:schemeClr val="bg1"/>
                    </a:solidFill>
                  </a:tcPr>
                </a:tc>
                <a:tc hMerge="1">
                  <a:txBody>
                    <a:bodyPr/>
                    <a:lstStyle/>
                    <a:p>
                      <a:endParaRPr lang="de-DE"/>
                    </a:p>
                  </a:txBody>
                  <a:tcPr/>
                </a:tc>
                <a:extLst>
                  <a:ext uri="{0D108BD9-81ED-4DB2-BD59-A6C34878D82A}">
                    <a16:rowId xmlns:a16="http://schemas.microsoft.com/office/drawing/2014/main" val="227790535"/>
                  </a:ext>
                </a:extLst>
              </a:tr>
              <a:tr h="174613">
                <a:tc vMerge="1">
                  <a:txBody>
                    <a:bodyPr/>
                    <a:lstStyle/>
                    <a:p>
                      <a:pPr algn="ctr"/>
                      <a:endParaRPr lang="en-US" sz="900" b="1" dirty="0"/>
                    </a:p>
                  </a:txBody>
                  <a:tcPr marL="36000" marR="36000" marT="18000" marB="18000" anchor="ctr">
                    <a:solidFill>
                      <a:schemeClr val="accent4">
                        <a:lumMod val="60000"/>
                        <a:lumOff val="40000"/>
                      </a:schemeClr>
                    </a:solidFill>
                  </a:tcPr>
                </a:tc>
                <a:tc>
                  <a:txBody>
                    <a:bodyPr/>
                    <a:lstStyle/>
                    <a:p>
                      <a:r>
                        <a:rPr lang="en-US" sz="900" dirty="0"/>
                        <a:t>Width</a:t>
                      </a:r>
                    </a:p>
                  </a:txBody>
                  <a:tcPr marL="36000" marR="36000" marT="18000" marB="18000" anchor="c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t>-</a:t>
                      </a:r>
                    </a:p>
                  </a:txBody>
                  <a:tcPr marL="36000" marR="36000" marT="18000" marB="18000" anchor="c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t>-</a:t>
                      </a:r>
                    </a:p>
                  </a:txBody>
                  <a:tcPr marL="36000" marR="36000" marT="18000" marB="18000" anchor="ctr">
                    <a:solidFill>
                      <a:schemeClr val="bg1"/>
                    </a:solidFill>
                  </a:tcPr>
                </a:tc>
                <a:extLst>
                  <a:ext uri="{0D108BD9-81ED-4DB2-BD59-A6C34878D82A}">
                    <a16:rowId xmlns:a16="http://schemas.microsoft.com/office/drawing/2014/main" val="11105347"/>
                  </a:ext>
                </a:extLst>
              </a:tr>
              <a:tr h="179958">
                <a:tc vMerge="1">
                  <a:txBody>
                    <a:bodyPr/>
                    <a:lstStyle/>
                    <a:p>
                      <a:pPr algn="ctr"/>
                      <a:endParaRPr lang="en-US" sz="900" b="1" dirty="0"/>
                    </a:p>
                  </a:txBody>
                  <a:tcPr marL="36000" marR="36000" marT="18000" marB="18000" anchor="ctr">
                    <a:solidFill>
                      <a:schemeClr val="accent4">
                        <a:lumMod val="60000"/>
                        <a:lumOff val="40000"/>
                      </a:schemeClr>
                    </a:solidFill>
                  </a:tcPr>
                </a:tc>
                <a:tc>
                  <a:txBody>
                    <a:bodyPr/>
                    <a:lstStyle/>
                    <a:p>
                      <a:r>
                        <a:rPr lang="en-US" sz="900" dirty="0"/>
                        <a:t>Length</a:t>
                      </a:r>
                    </a:p>
                  </a:txBody>
                  <a:tcPr marL="36000" marR="36000" marT="18000" marB="18000" anchor="c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t>Side:   &lt; 3m from the front</a:t>
                      </a:r>
                    </a:p>
                  </a:txBody>
                  <a:tcPr marL="36000" marR="36000" marT="18000" marB="18000" anchor="c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t>Side front and side rear:    &lt; 3m from the front</a:t>
                      </a:r>
                    </a:p>
                  </a:txBody>
                  <a:tcPr marL="36000" marR="36000" marT="18000" marB="18000" anchor="ctr">
                    <a:solidFill>
                      <a:schemeClr val="bg1"/>
                    </a:solidFill>
                  </a:tcPr>
                </a:tc>
                <a:extLst>
                  <a:ext uri="{0D108BD9-81ED-4DB2-BD59-A6C34878D82A}">
                    <a16:rowId xmlns:a16="http://schemas.microsoft.com/office/drawing/2014/main" val="1180936936"/>
                  </a:ext>
                </a:extLst>
              </a:tr>
              <a:tr h="179958">
                <a:tc>
                  <a:txBody>
                    <a:bodyPr/>
                    <a:lstStyle/>
                    <a:p>
                      <a:pPr algn="ctr"/>
                      <a:r>
                        <a:rPr lang="en-US" sz="900" b="1" dirty="0"/>
                        <a:t>Symbol</a:t>
                      </a:r>
                    </a:p>
                  </a:txBody>
                  <a:tcPr marL="36000" marR="36000" marT="18000" marB="18000" anchor="ctr">
                    <a:solidFill>
                      <a:schemeClr val="accent4">
                        <a:lumMod val="60000"/>
                        <a:lumOff val="40000"/>
                      </a:schemeClr>
                    </a:solidFill>
                  </a:tcPr>
                </a:tc>
                <a:tc>
                  <a:txBody>
                    <a:bodyPr/>
                    <a:lstStyle/>
                    <a:p>
                      <a:endParaRPr lang="en-US" sz="900" dirty="0"/>
                    </a:p>
                  </a:txBody>
                  <a:tcPr marL="36000" marR="36000" marT="18000" marB="18000" anchor="ctr">
                    <a:solidFill>
                      <a:schemeClr val="bg1"/>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t>AV3</a:t>
                      </a:r>
                    </a:p>
                  </a:txBody>
                  <a:tcPr marL="36000" marR="36000" marT="18000" marB="18000" anchor="ctr">
                    <a:solidFill>
                      <a:schemeClr val="bg1"/>
                    </a:solidFill>
                  </a:tcPr>
                </a:tc>
                <a:tc hMerge="1">
                  <a:txBody>
                    <a:bodyPr/>
                    <a:lstStyle/>
                    <a:p>
                      <a:endParaRPr lang="de-DE"/>
                    </a:p>
                  </a:txBody>
                  <a:tcPr/>
                </a:tc>
                <a:extLst>
                  <a:ext uri="{0D108BD9-81ED-4DB2-BD59-A6C34878D82A}">
                    <a16:rowId xmlns:a16="http://schemas.microsoft.com/office/drawing/2014/main" val="2591895061"/>
                  </a:ext>
                </a:extLst>
              </a:tr>
              <a:tr h="179958">
                <a:tc>
                  <a:txBody>
                    <a:bodyPr/>
                    <a:lstStyle/>
                    <a:p>
                      <a:pPr algn="ctr"/>
                      <a:r>
                        <a:rPr lang="en-US" sz="900" b="1" dirty="0"/>
                        <a:t>Color</a:t>
                      </a:r>
                    </a:p>
                  </a:txBody>
                  <a:tcPr marL="36000" marR="36000" marT="18000" marB="18000" anchor="ctr">
                    <a:solidFill>
                      <a:schemeClr val="accent4">
                        <a:lumMod val="60000"/>
                        <a:lumOff val="40000"/>
                      </a:schemeClr>
                    </a:solidFill>
                  </a:tcPr>
                </a:tc>
                <a:tc>
                  <a:txBody>
                    <a:bodyPr/>
                    <a:lstStyle/>
                    <a:p>
                      <a:endParaRPr lang="en-US" sz="900" dirty="0"/>
                    </a:p>
                  </a:txBody>
                  <a:tcPr marL="36000" marR="36000" marT="18000" marB="18000" anchor="ctr">
                    <a:solidFill>
                      <a:schemeClr val="bg1"/>
                    </a:solidFill>
                  </a:tcPr>
                </a:tc>
                <a:tc gridSpan="2">
                  <a:txBody>
                    <a:bodyPr/>
                    <a:lstStyle/>
                    <a:p>
                      <a:pPr algn="ctr"/>
                      <a:r>
                        <a:rPr lang="en-US" sz="900" dirty="0"/>
                        <a:t>“blue-green” / “t</a:t>
                      </a:r>
                      <a:r>
                        <a:rPr lang="en-US" sz="900" kern="1200" dirty="0">
                          <a:solidFill>
                            <a:schemeClr val="tx1"/>
                          </a:solidFill>
                          <a:latin typeface="+mn-lt"/>
                          <a:ea typeface="+mn-ea"/>
                          <a:cs typeface="+mn-cs"/>
                        </a:rPr>
                        <a:t>urquoise”</a:t>
                      </a:r>
                      <a:endParaRPr lang="en-US" sz="900" dirty="0"/>
                    </a:p>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t>x=0.01</a:t>
                      </a:r>
                      <a:r>
                        <a:rPr lang="en-US" sz="900" dirty="0">
                          <a:solidFill>
                            <a:srgbClr val="0070C0"/>
                          </a:solidFill>
                        </a:rPr>
                        <a:t>3, y=0.494</a:t>
                      </a:r>
                      <a:r>
                        <a:rPr lang="en-US" sz="900" dirty="0"/>
                        <a:t>; x=0.200, y=0.400;</a:t>
                      </a:r>
                    </a:p>
                    <a:p>
                      <a:pPr algn="ctr"/>
                      <a:r>
                        <a:rPr lang="en-US" sz="900" dirty="0"/>
                        <a:t>x=0.200, y=0.320; x=0.040, y=0.320</a:t>
                      </a:r>
                    </a:p>
                  </a:txBody>
                  <a:tcPr marL="36000" marR="36000" marT="18000" marB="18000" anchor="ctr">
                    <a:solidFill>
                      <a:schemeClr val="bg1"/>
                    </a:solidFill>
                  </a:tcPr>
                </a:tc>
                <a:tc hMerge="1">
                  <a:txBody>
                    <a:bodyPr/>
                    <a:lstStyle/>
                    <a:p>
                      <a:endParaRPr lang="de-DE"/>
                    </a:p>
                  </a:txBody>
                  <a:tcPr/>
                </a:tc>
                <a:extLst>
                  <a:ext uri="{0D108BD9-81ED-4DB2-BD59-A6C34878D82A}">
                    <a16:rowId xmlns:a16="http://schemas.microsoft.com/office/drawing/2014/main" val="1528715679"/>
                  </a:ext>
                </a:extLst>
              </a:tr>
            </a:tbl>
          </a:graphicData>
        </a:graphic>
      </p:graphicFrame>
      <p:sp>
        <p:nvSpPr>
          <p:cNvPr id="10" name="Textfeld 9">
            <a:extLst>
              <a:ext uri="{FF2B5EF4-FFF2-40B4-BE49-F238E27FC236}">
                <a16:creationId xmlns:a16="http://schemas.microsoft.com/office/drawing/2014/main" id="{978FABA1-06EA-4E7A-ACC0-9CA09B0D9EBB}"/>
              </a:ext>
            </a:extLst>
          </p:cNvPr>
          <p:cNvSpPr txBox="1"/>
          <p:nvPr/>
        </p:nvSpPr>
        <p:spPr>
          <a:xfrm>
            <a:off x="7846609" y="2208616"/>
            <a:ext cx="4118969" cy="276999"/>
          </a:xfrm>
          <a:prstGeom prst="rect">
            <a:avLst/>
          </a:prstGeom>
          <a:noFill/>
        </p:spPr>
        <p:txBody>
          <a:bodyPr wrap="square" rtlCol="0">
            <a:spAutoFit/>
          </a:bodyPr>
          <a:lstStyle/>
          <a:p>
            <a:pPr algn="ctr"/>
            <a:r>
              <a:rPr lang="en-US" sz="1200" b="1" u="sng" dirty="0"/>
              <a:t>Light distribution (photometry grid)</a:t>
            </a:r>
          </a:p>
        </p:txBody>
      </p:sp>
      <p:pic>
        <p:nvPicPr>
          <p:cNvPr id="9" name="Grafik 8"/>
          <p:cNvPicPr>
            <a:picLocks noChangeAspect="1"/>
          </p:cNvPicPr>
          <p:nvPr/>
        </p:nvPicPr>
        <p:blipFill>
          <a:blip r:embed="rId2"/>
          <a:stretch>
            <a:fillRect/>
          </a:stretch>
        </p:blipFill>
        <p:spPr>
          <a:xfrm>
            <a:off x="7658350" y="2533890"/>
            <a:ext cx="4174821" cy="2543206"/>
          </a:xfrm>
          <a:prstGeom prst="rect">
            <a:avLst/>
          </a:prstGeom>
          <a:ln>
            <a:solidFill>
              <a:schemeClr val="tx1"/>
            </a:solidFill>
          </a:ln>
        </p:spPr>
      </p:pic>
      <p:sp>
        <p:nvSpPr>
          <p:cNvPr id="5" name="Textfeld 4">
            <a:extLst>
              <a:ext uri="{FF2B5EF4-FFF2-40B4-BE49-F238E27FC236}">
                <a16:creationId xmlns:a16="http://schemas.microsoft.com/office/drawing/2014/main" id="{49660BF9-DEB3-970D-30DE-3BC5A742652E}"/>
              </a:ext>
            </a:extLst>
          </p:cNvPr>
          <p:cNvSpPr txBox="1"/>
          <p:nvPr/>
        </p:nvSpPr>
        <p:spPr>
          <a:xfrm>
            <a:off x="26897" y="38485"/>
            <a:ext cx="1434352" cy="288147"/>
          </a:xfrm>
          <a:prstGeom prst="rect">
            <a:avLst/>
          </a:prstGeom>
          <a:noFill/>
          <a:ln w="28575">
            <a:solidFill>
              <a:srgbClr val="00B0F0"/>
            </a:solidFill>
          </a:ln>
        </p:spPr>
        <p:txBody>
          <a:bodyPr wrap="square" lIns="36000" tIns="36000" rIns="36000" bIns="36000" rtlCol="0" anchor="ctr" anchorCtr="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it-IT" sz="1400" b="1" kern="1200" dirty="0">
                <a:solidFill>
                  <a:srgbClr val="00B0F0"/>
                </a:solidFill>
                <a:effectLst/>
                <a:latin typeface="Calibri" panose="020F0502020204030204" pitchFamily="34" charset="0"/>
                <a:ea typeface="Times New Roman" panose="02020603050405020304" pitchFamily="18" charset="0"/>
                <a:cs typeface="Times New Roman" panose="02020603050405020304" pitchFamily="18" charset="0"/>
              </a:rPr>
              <a:t>AVSR-27-01_Rev.1</a:t>
            </a:r>
            <a:endParaRPr lang="de-DE" sz="1200" baseline="-25000" dirty="0">
              <a:effectLst/>
              <a:latin typeface="Times New Roman" panose="02020603050405020304" pitchFamily="18" charset="0"/>
              <a:ea typeface="Times New Roman" panose="02020603050405020304" pitchFamily="18" charset="0"/>
            </a:endParaRPr>
          </a:p>
        </p:txBody>
      </p:sp>
      <p:sp>
        <p:nvSpPr>
          <p:cNvPr id="6" name="CasellaDiTesto 5">
            <a:extLst>
              <a:ext uri="{FF2B5EF4-FFF2-40B4-BE49-F238E27FC236}">
                <a16:creationId xmlns:a16="http://schemas.microsoft.com/office/drawing/2014/main" id="{61464A5A-1F2A-8EAF-6F7C-FE42904439D7}"/>
              </a:ext>
            </a:extLst>
          </p:cNvPr>
          <p:cNvSpPr txBox="1"/>
          <p:nvPr/>
        </p:nvSpPr>
        <p:spPr>
          <a:xfrm>
            <a:off x="9570719" y="6409509"/>
            <a:ext cx="2494622" cy="338554"/>
          </a:xfrm>
          <a:prstGeom prst="rect">
            <a:avLst/>
          </a:prstGeom>
          <a:noFill/>
        </p:spPr>
        <p:txBody>
          <a:bodyPr wrap="square" rtlCol="0">
            <a:spAutoFit/>
          </a:bodyPr>
          <a:lstStyle/>
          <a:p>
            <a:pPr algn="r"/>
            <a:r>
              <a:rPr lang="en-GB" sz="1600" i="1" dirty="0">
                <a:solidFill>
                  <a:schemeClr val="bg1"/>
                </a:solidFill>
              </a:rPr>
              <a:t>September 2025</a:t>
            </a:r>
          </a:p>
        </p:txBody>
      </p:sp>
      <p:sp>
        <p:nvSpPr>
          <p:cNvPr id="8" name="CasellaDiTesto 5">
            <a:extLst>
              <a:ext uri="{FF2B5EF4-FFF2-40B4-BE49-F238E27FC236}">
                <a16:creationId xmlns:a16="http://schemas.microsoft.com/office/drawing/2014/main" id="{69EDF792-9948-C57A-41F7-837CE5E41146}"/>
              </a:ext>
            </a:extLst>
          </p:cNvPr>
          <p:cNvSpPr txBox="1"/>
          <p:nvPr/>
        </p:nvSpPr>
        <p:spPr>
          <a:xfrm>
            <a:off x="4612913" y="6409509"/>
            <a:ext cx="2966173" cy="338554"/>
          </a:xfrm>
          <a:prstGeom prst="rect">
            <a:avLst/>
          </a:prstGeom>
          <a:noFill/>
        </p:spPr>
        <p:txBody>
          <a:bodyPr wrap="square" rtlCol="0">
            <a:spAutoFit/>
          </a:bodyPr>
          <a:lstStyle/>
          <a:p>
            <a:pPr algn="ctr"/>
            <a:r>
              <a:rPr lang="en-GB" sz="1600" i="1" dirty="0">
                <a:solidFill>
                  <a:schemeClr val="bg1"/>
                </a:solidFill>
              </a:rPr>
              <a:t>GTB</a:t>
            </a:r>
          </a:p>
        </p:txBody>
      </p:sp>
    </p:spTree>
    <p:extLst>
      <p:ext uri="{BB962C8B-B14F-4D97-AF65-F5344CB8AC3E}">
        <p14:creationId xmlns:p14="http://schemas.microsoft.com/office/powerpoint/2010/main" val="5857440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a:extLst>
              <a:ext uri="{FF2B5EF4-FFF2-40B4-BE49-F238E27FC236}">
                <a16:creationId xmlns:a16="http://schemas.microsoft.com/office/drawing/2014/main" id="{978FABA1-06EA-4E7A-ACC0-9CA09B0D9EBB}"/>
              </a:ext>
            </a:extLst>
          </p:cNvPr>
          <p:cNvSpPr txBox="1"/>
          <p:nvPr/>
        </p:nvSpPr>
        <p:spPr>
          <a:xfrm>
            <a:off x="685801" y="646610"/>
            <a:ext cx="11365028" cy="830997"/>
          </a:xfrm>
          <a:prstGeom prst="rect">
            <a:avLst/>
          </a:prstGeom>
          <a:noFill/>
        </p:spPr>
        <p:txBody>
          <a:bodyPr wrap="square" rtlCol="0">
            <a:spAutoFit/>
          </a:bodyPr>
          <a:lstStyle/>
          <a:p>
            <a:r>
              <a:rPr lang="en-US" sz="2400" b="1" dirty="0"/>
              <a:t>ADS Marker Lamp </a:t>
            </a:r>
          </a:p>
          <a:p>
            <a:r>
              <a:rPr lang="en-US" sz="2400" b="1" dirty="0"/>
              <a:t>Draft Regulation: ADS marker lamp </a:t>
            </a:r>
            <a:r>
              <a:rPr lang="en-US" sz="2400" b="1" dirty="0">
                <a:sym typeface="Wingdings" panose="05000000000000000000" pitchFamily="2" charset="2"/>
              </a:rPr>
              <a:t> Draft technical characteristics (4/5)</a:t>
            </a:r>
            <a:endParaRPr lang="en-US" sz="2400" b="1" dirty="0"/>
          </a:p>
        </p:txBody>
      </p:sp>
      <p:sp>
        <p:nvSpPr>
          <p:cNvPr id="2" name="Foliennummernplatzhalter 1">
            <a:extLst>
              <a:ext uri="{FF2B5EF4-FFF2-40B4-BE49-F238E27FC236}">
                <a16:creationId xmlns:a16="http://schemas.microsoft.com/office/drawing/2014/main" id="{745ABBAE-E8EB-4145-93AE-D6369797A8CD}"/>
              </a:ext>
            </a:extLst>
          </p:cNvPr>
          <p:cNvSpPr>
            <a:spLocks noGrp="1"/>
          </p:cNvSpPr>
          <p:nvPr>
            <p:ph type="sldNum" sz="quarter" idx="12"/>
          </p:nvPr>
        </p:nvSpPr>
        <p:spPr>
          <a:xfrm>
            <a:off x="166022" y="6391379"/>
            <a:ext cx="404523" cy="365125"/>
          </a:xfrm>
        </p:spPr>
        <p:txBody>
          <a:bodyPr/>
          <a:lstStyle/>
          <a:p>
            <a:pPr algn="l"/>
            <a:fld id="{AAC85E57-7382-4485-9D14-0BD8FAB214FB}" type="slidenum">
              <a:rPr lang="de-DE" sz="1600" smtClean="0">
                <a:solidFill>
                  <a:schemeClr val="bg1"/>
                </a:solidFill>
              </a:rPr>
              <a:pPr algn="l"/>
              <a:t>7</a:t>
            </a:fld>
            <a:endParaRPr lang="de-DE" sz="1600" dirty="0">
              <a:solidFill>
                <a:schemeClr val="bg1"/>
              </a:solidFill>
            </a:endParaRPr>
          </a:p>
        </p:txBody>
      </p:sp>
      <p:graphicFrame>
        <p:nvGraphicFramePr>
          <p:cNvPr id="3" name="Table 3">
            <a:extLst>
              <a:ext uri="{FF2B5EF4-FFF2-40B4-BE49-F238E27FC236}">
                <a16:creationId xmlns:a16="http://schemas.microsoft.com/office/drawing/2014/main" id="{32EB16DA-EA3F-A2A2-487B-758EA815709B}"/>
              </a:ext>
            </a:extLst>
          </p:cNvPr>
          <p:cNvGraphicFramePr>
            <a:graphicFrameLocks noGrp="1"/>
          </p:cNvGraphicFramePr>
          <p:nvPr>
            <p:extLst>
              <p:ext uri="{D42A27DB-BD31-4B8C-83A1-F6EECF244321}">
                <p14:modId xmlns:p14="http://schemas.microsoft.com/office/powerpoint/2010/main" val="908396565"/>
              </p:ext>
            </p:extLst>
          </p:nvPr>
        </p:nvGraphicFramePr>
        <p:xfrm>
          <a:off x="777632" y="2002668"/>
          <a:ext cx="10068420" cy="3218971"/>
        </p:xfrm>
        <a:graphic>
          <a:graphicData uri="http://schemas.openxmlformats.org/drawingml/2006/table">
            <a:tbl>
              <a:tblPr firstRow="1" bandRow="1">
                <a:tableStyleId>{5940675A-B579-460E-94D1-54222C63F5DA}</a:tableStyleId>
              </a:tblPr>
              <a:tblGrid>
                <a:gridCol w="1166870">
                  <a:extLst>
                    <a:ext uri="{9D8B030D-6E8A-4147-A177-3AD203B41FA5}">
                      <a16:colId xmlns:a16="http://schemas.microsoft.com/office/drawing/2014/main" val="3652590628"/>
                    </a:ext>
                  </a:extLst>
                </a:gridCol>
                <a:gridCol w="1137235">
                  <a:extLst>
                    <a:ext uri="{9D8B030D-6E8A-4147-A177-3AD203B41FA5}">
                      <a16:colId xmlns:a16="http://schemas.microsoft.com/office/drawing/2014/main" val="3847645297"/>
                    </a:ext>
                  </a:extLst>
                </a:gridCol>
                <a:gridCol w="7764315">
                  <a:extLst>
                    <a:ext uri="{9D8B030D-6E8A-4147-A177-3AD203B41FA5}">
                      <a16:colId xmlns:a16="http://schemas.microsoft.com/office/drawing/2014/main" val="3077959721"/>
                    </a:ext>
                  </a:extLst>
                </a:gridCol>
              </a:tblGrid>
              <a:tr h="226411">
                <a:tc>
                  <a:txBody>
                    <a:bodyPr/>
                    <a:lstStyle/>
                    <a:p>
                      <a:pPr algn="ctr"/>
                      <a:endParaRPr lang="en-US" sz="900" dirty="0"/>
                    </a:p>
                  </a:txBody>
                  <a:tcPr marL="36000" marR="36000" marT="18000" marB="18000" anchor="ctr">
                    <a:solidFill>
                      <a:schemeClr val="accent4">
                        <a:lumMod val="60000"/>
                        <a:lumOff val="40000"/>
                      </a:schemeClr>
                    </a:solidFill>
                  </a:tcPr>
                </a:tc>
                <a:tc>
                  <a:txBody>
                    <a:bodyPr/>
                    <a:lstStyle/>
                    <a:p>
                      <a:endParaRPr lang="en-US" sz="1100" dirty="0"/>
                    </a:p>
                  </a:txBody>
                  <a:tcPr marL="36000" marR="36000" marT="18000" marB="18000" anchor="ctr">
                    <a:solidFill>
                      <a:schemeClr val="accent4">
                        <a:lumMod val="60000"/>
                        <a:lumOff val="4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kern="1200" dirty="0">
                          <a:solidFill>
                            <a:schemeClr val="tx1"/>
                          </a:solidFill>
                          <a:latin typeface="+mn-lt"/>
                          <a:ea typeface="+mn-ea"/>
                          <a:cs typeface="+mn-cs"/>
                        </a:rPr>
                        <a:t>DESIGNATED MARKER LAMPS </a:t>
                      </a:r>
                      <a:r>
                        <a:rPr lang="en-US" sz="1200" b="1" dirty="0"/>
                        <a:t>FOR AUTOMATED VEHICLES</a:t>
                      </a:r>
                      <a:endParaRPr lang="en-US" sz="1000" b="1" dirty="0"/>
                    </a:p>
                  </a:txBody>
                  <a:tcPr marL="36000" marR="36000" marT="18000" marB="18000" anchor="ctr">
                    <a:solidFill>
                      <a:schemeClr val="accent4">
                        <a:lumMod val="60000"/>
                        <a:lumOff val="40000"/>
                      </a:schemeClr>
                    </a:solidFill>
                  </a:tcPr>
                </a:tc>
                <a:extLst>
                  <a:ext uri="{0D108BD9-81ED-4DB2-BD59-A6C34878D82A}">
                    <a16:rowId xmlns:a16="http://schemas.microsoft.com/office/drawing/2014/main" val="2108405749"/>
                  </a:ext>
                </a:extLst>
              </a:tr>
              <a:tr h="1361834">
                <a:tc>
                  <a:txBody>
                    <a:bodyPr/>
                    <a:lstStyle/>
                    <a:p>
                      <a:pPr algn="ctr"/>
                      <a:r>
                        <a:rPr lang="en-US" sz="900" b="1" dirty="0"/>
                        <a:t>Activation</a:t>
                      </a:r>
                    </a:p>
                  </a:txBody>
                  <a:tcPr marL="36000" marR="36000" marT="18000" marB="18000" anchor="ctr">
                    <a:solidFill>
                      <a:schemeClr val="accent4">
                        <a:lumMod val="60000"/>
                        <a:lumOff val="40000"/>
                      </a:schemeClr>
                    </a:solidFill>
                  </a:tcPr>
                </a:tc>
                <a:tc>
                  <a:txBody>
                    <a:bodyPr/>
                    <a:lstStyle/>
                    <a:p>
                      <a:r>
                        <a:rPr lang="en-US" sz="900" dirty="0"/>
                        <a:t>Other </a:t>
                      </a:r>
                    </a:p>
                    <a:p>
                      <a:r>
                        <a:rPr lang="en-US" sz="900" dirty="0"/>
                        <a:t>requirements</a:t>
                      </a:r>
                    </a:p>
                  </a:txBody>
                  <a:tcPr marL="36000" marR="36000" marT="18000" marB="18000" anchor="ctr">
                    <a:solidFill>
                      <a:schemeClr val="bg1"/>
                    </a:solidFill>
                  </a:tcPr>
                </a:tc>
                <a:tc>
                  <a:txBody>
                    <a:bodyPr/>
                    <a:lstStyle/>
                    <a:p>
                      <a:pPr marL="171450" indent="-171450" algn="l">
                        <a:lnSpc>
                          <a:spcPct val="100000"/>
                        </a:lnSpc>
                        <a:spcAft>
                          <a:spcPts val="600"/>
                        </a:spcAft>
                        <a:buFont typeface="Arial" panose="020B0604020202020204" pitchFamily="34" charset="0"/>
                        <a:buChar char="•"/>
                      </a:pPr>
                      <a:r>
                        <a:rPr lang="en-US" sz="900" dirty="0"/>
                        <a:t>Switched ON automatically</a:t>
                      </a:r>
                      <a:r>
                        <a:rPr lang="en-US" sz="900" baseline="0" dirty="0"/>
                        <a:t> </a:t>
                      </a:r>
                      <a:r>
                        <a:rPr lang="en-US" sz="900" dirty="0"/>
                        <a:t>only when the vehicle is in fully automated mode and human input is not expected/required. </a:t>
                      </a:r>
                    </a:p>
                    <a:p>
                      <a:pPr marL="171450" indent="-171450" algn="l">
                        <a:lnSpc>
                          <a:spcPct val="100000"/>
                        </a:lnSpc>
                        <a:spcAft>
                          <a:spcPts val="600"/>
                        </a:spcAft>
                        <a:buFont typeface="Arial" panose="020B0604020202020204" pitchFamily="34" charset="0"/>
                        <a:buChar char="•"/>
                      </a:pPr>
                      <a:r>
                        <a:rPr lang="en-US" sz="900" dirty="0"/>
                        <a:t>Switched OFF </a:t>
                      </a:r>
                      <a:r>
                        <a:rPr lang="en-US" sz="900" dirty="0">
                          <a:solidFill>
                            <a:schemeClr val="tx1"/>
                          </a:solidFill>
                        </a:rPr>
                        <a:t>automatically when the vehicle is not in fully automated mode.</a:t>
                      </a:r>
                    </a:p>
                    <a:p>
                      <a:pPr marL="171450" indent="-171450" algn="l">
                        <a:lnSpc>
                          <a:spcPct val="100000"/>
                        </a:lnSpc>
                        <a:spcAft>
                          <a:spcPts val="600"/>
                        </a:spcAft>
                        <a:buFont typeface="Arial" panose="020B0604020202020204" pitchFamily="34" charset="0"/>
                        <a:buChar char="•"/>
                      </a:pPr>
                      <a:r>
                        <a:rPr lang="en-US" sz="900" dirty="0"/>
                        <a:t>Manual switching ON or </a:t>
                      </a:r>
                      <a:r>
                        <a:rPr lang="en-US" sz="900" dirty="0">
                          <a:solidFill>
                            <a:schemeClr val="tx1"/>
                          </a:solidFill>
                        </a:rPr>
                        <a:t>OFF </a:t>
                      </a:r>
                      <a:r>
                        <a:rPr lang="en-US" sz="900" dirty="0"/>
                        <a:t>prohibited.</a:t>
                      </a:r>
                    </a:p>
                    <a:p>
                      <a:pPr marL="171450" marR="0" lvl="0" indent="-1714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sz="900" kern="1200" dirty="0">
                          <a:solidFill>
                            <a:schemeClr val="tx1"/>
                          </a:solidFill>
                          <a:latin typeface="+mn-lt"/>
                          <a:ea typeface="+mn-ea"/>
                          <a:cs typeface="+mn-cs"/>
                        </a:rPr>
                        <a:t>It </a:t>
                      </a:r>
                      <a:r>
                        <a:rPr lang="en-US" sz="900" kern="1200" dirty="0">
                          <a:solidFill>
                            <a:srgbClr val="0070C0"/>
                          </a:solidFill>
                          <a:latin typeface="+mn-lt"/>
                          <a:ea typeface="+mn-ea"/>
                          <a:cs typeface="+mn-cs"/>
                        </a:rPr>
                        <a:t>shall</a:t>
                      </a:r>
                      <a:r>
                        <a:rPr lang="en-US" sz="900" kern="1200" dirty="0">
                          <a:solidFill>
                            <a:schemeClr val="tx1"/>
                          </a:solidFill>
                          <a:latin typeface="+mn-lt"/>
                          <a:ea typeface="+mn-ea"/>
                          <a:cs typeface="+mn-cs"/>
                        </a:rPr>
                        <a:t> be possible to </a:t>
                      </a:r>
                      <a:r>
                        <a:rPr lang="en-US" sz="900" b="1" kern="1200" dirty="0">
                          <a:solidFill>
                            <a:srgbClr val="0070C0"/>
                          </a:solidFill>
                          <a:latin typeface="+mn-lt"/>
                          <a:ea typeface="+mn-ea"/>
                          <a:cs typeface="+mn-cs"/>
                        </a:rPr>
                        <a:t>automatically</a:t>
                      </a:r>
                      <a:r>
                        <a:rPr lang="en-US" sz="900" kern="1200" dirty="0">
                          <a:solidFill>
                            <a:schemeClr val="tx1"/>
                          </a:solidFill>
                          <a:latin typeface="+mn-lt"/>
                          <a:ea typeface="+mn-ea"/>
                          <a:cs typeface="+mn-cs"/>
                        </a:rPr>
                        <a:t> disable the ADS marker </a:t>
                      </a:r>
                      <a:r>
                        <a:rPr lang="en-US" sz="900" kern="1200" dirty="0">
                          <a:solidFill>
                            <a:srgbClr val="0070C0"/>
                          </a:solidFill>
                          <a:latin typeface="+mn-lt"/>
                          <a:ea typeface="+mn-ea"/>
                          <a:cs typeface="+mn-cs"/>
                        </a:rPr>
                        <a:t>lamps (acc. to UN R-48 par. 5.22., </a:t>
                      </a:r>
                      <a:r>
                        <a:rPr lang="en-US" sz="900" kern="1200" dirty="0">
                          <a:solidFill>
                            <a:schemeClr val="tx1"/>
                          </a:solidFill>
                          <a:latin typeface="+mn-lt"/>
                          <a:ea typeface="+mn-ea"/>
                          <a:cs typeface="+mn-cs"/>
                        </a:rPr>
                        <a:t>e.g. GPS/software switch)</a:t>
                      </a:r>
                    </a:p>
                    <a:p>
                      <a:pPr marL="171450" indent="-171450">
                        <a:lnSpc>
                          <a:spcPct val="100000"/>
                        </a:lnSpc>
                        <a:spcAft>
                          <a:spcPts val="600"/>
                        </a:spcAft>
                        <a:buFont typeface="Arial" panose="020B0604020202020204" pitchFamily="34" charset="0"/>
                        <a:buChar char="•"/>
                      </a:pPr>
                      <a:r>
                        <a:rPr lang="en-US" sz="900" dirty="0">
                          <a:solidFill>
                            <a:srgbClr val="0070C0"/>
                          </a:solidFill>
                        </a:rPr>
                        <a:t>ADS Marker Lamps may be grouped or combined with lamps defined in UN-Regulation No[s]. 48 [or 86], provided that all requirements regarding position, orientation, geometric visibility, electrical connections and other requirements, if any, are fulfilled.</a:t>
                      </a:r>
                    </a:p>
                    <a:p>
                      <a:pPr marL="171450" indent="-171450">
                        <a:lnSpc>
                          <a:spcPct val="100000"/>
                        </a:lnSpc>
                        <a:spcAft>
                          <a:spcPts val="600"/>
                        </a:spcAft>
                        <a:buFont typeface="Arial" panose="020B0604020202020204" pitchFamily="34" charset="0"/>
                        <a:buChar char="•"/>
                      </a:pPr>
                      <a:r>
                        <a:rPr lang="en-US" sz="900" dirty="0">
                          <a:solidFill>
                            <a:srgbClr val="0070C0"/>
                          </a:solidFill>
                        </a:rPr>
                        <a:t>Total reciprocal incorporation allowed only with direction indicators</a:t>
                      </a:r>
                    </a:p>
                    <a:p>
                      <a:pPr marL="171450" indent="-171450">
                        <a:lnSpc>
                          <a:spcPct val="100000"/>
                        </a:lnSpc>
                        <a:spcAft>
                          <a:spcPts val="600"/>
                        </a:spcAft>
                        <a:buFont typeface="Arial" panose="020B0604020202020204" pitchFamily="34" charset="0"/>
                        <a:buChar char="•"/>
                      </a:pPr>
                      <a:r>
                        <a:rPr lang="en-US" sz="900" dirty="0">
                          <a:solidFill>
                            <a:srgbClr val="0070C0"/>
                          </a:solidFill>
                        </a:rPr>
                        <a:t>Partial reciprocal incorporation allowed with DRL, front position lamps, side marker lamps, direction indicators, rear position lamps. Remaining part of the other UN R-48 function shall comply with the requirements.</a:t>
                      </a:r>
                    </a:p>
                    <a:p>
                      <a:pPr marL="171450" indent="-171450">
                        <a:lnSpc>
                          <a:spcPct val="100000"/>
                        </a:lnSpc>
                        <a:spcAft>
                          <a:spcPts val="600"/>
                        </a:spcAft>
                        <a:buFont typeface="Arial" panose="020B0604020202020204" pitchFamily="34" charset="0"/>
                        <a:buChar char="•"/>
                      </a:pPr>
                      <a:r>
                        <a:rPr lang="en-US" sz="900" dirty="0">
                          <a:solidFill>
                            <a:srgbClr val="0070C0"/>
                          </a:solidFill>
                        </a:rPr>
                        <a:t>If a direction indicator is totally or partially reciprocally incorporated with an ADS marker lamp, the ADS marker lamp or the reciprocally incorporated part of it on the relevant side of the vehicle shall be switched OFF during the entire period (both ON and OFF cycle) of activation of the direction-indicator lamp.</a:t>
                      </a:r>
                    </a:p>
                    <a:p>
                      <a:pPr marL="171450" indent="-171450">
                        <a:lnSpc>
                          <a:spcPct val="100000"/>
                        </a:lnSpc>
                        <a:spcAft>
                          <a:spcPts val="600"/>
                        </a:spcAft>
                        <a:buFont typeface="Arial" panose="020B0604020202020204" pitchFamily="34" charset="0"/>
                        <a:buChar char="•"/>
                      </a:pPr>
                      <a:r>
                        <a:rPr lang="en-US" sz="900" dirty="0">
                          <a:solidFill>
                            <a:srgbClr val="0070C0"/>
                          </a:solidFill>
                        </a:rPr>
                        <a:t>If a front direction-indicator lamp is not reciprocally incorporated with an ADS marker lamp and the distance between the apparent surfaces ≤ 40mm, special provisions apply (see note (1) in page</a:t>
                      </a:r>
                      <a:r>
                        <a:rPr lang="en-US" sz="900" baseline="0" dirty="0">
                          <a:solidFill>
                            <a:srgbClr val="0070C0"/>
                          </a:solidFill>
                        </a:rPr>
                        <a:t> 8</a:t>
                      </a:r>
                      <a:r>
                        <a:rPr lang="en-US" sz="900" dirty="0">
                          <a:solidFill>
                            <a:srgbClr val="0070C0"/>
                          </a:solidFill>
                        </a:rPr>
                        <a:t>)</a:t>
                      </a:r>
                    </a:p>
                    <a:p>
                      <a:pPr marL="171450" marR="0" lvl="0" indent="-1714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sz="900" dirty="0">
                          <a:solidFill>
                            <a:srgbClr val="0070C0"/>
                          </a:solidFill>
                        </a:rPr>
                        <a:t>If the distance between the stop lamp or rear direction indicator and the ADS ML is ≤ 40mm, see remark</a:t>
                      </a:r>
                      <a:r>
                        <a:rPr lang="en-US" sz="900" baseline="0" dirty="0">
                          <a:solidFill>
                            <a:srgbClr val="0070C0"/>
                          </a:solidFill>
                        </a:rPr>
                        <a:t> in page 8</a:t>
                      </a:r>
                      <a:endParaRPr lang="en-US" sz="900" dirty="0">
                        <a:solidFill>
                          <a:srgbClr val="0070C0"/>
                        </a:solidFill>
                      </a:endParaRPr>
                    </a:p>
                    <a:p>
                      <a:pPr marL="171450" indent="-171450">
                        <a:lnSpc>
                          <a:spcPct val="100000"/>
                        </a:lnSpc>
                        <a:spcAft>
                          <a:spcPts val="600"/>
                        </a:spcAft>
                        <a:buFont typeface="Arial" panose="020B0604020202020204" pitchFamily="34" charset="0"/>
                        <a:buChar char="•"/>
                      </a:pPr>
                      <a:r>
                        <a:rPr lang="en-US" sz="900" dirty="0">
                          <a:solidFill>
                            <a:srgbClr val="0070C0"/>
                          </a:solidFill>
                        </a:rPr>
                        <a:t>The photometric and colorimetric requirements of an ADS marker</a:t>
                      </a:r>
                      <a:r>
                        <a:rPr lang="en-US" sz="900" baseline="0" dirty="0">
                          <a:solidFill>
                            <a:srgbClr val="0070C0"/>
                          </a:solidFill>
                        </a:rPr>
                        <a:t> lamp</a:t>
                      </a:r>
                      <a:r>
                        <a:rPr lang="en-US" sz="900" dirty="0">
                          <a:solidFill>
                            <a:srgbClr val="0070C0"/>
                          </a:solidFill>
                        </a:rPr>
                        <a:t> shall be fulfilled when all other functions with which this lamp is grouped, combined or reciprocally incorporated are switched OFF. </a:t>
                      </a:r>
                      <a:endParaRPr lang="en-US" sz="900" strike="sngStrike" kern="1200" dirty="0">
                        <a:solidFill>
                          <a:srgbClr val="0070C0"/>
                        </a:solidFill>
                        <a:latin typeface="+mn-lt"/>
                        <a:ea typeface="+mn-ea"/>
                        <a:cs typeface="+mn-cs"/>
                      </a:endParaRPr>
                    </a:p>
                  </a:txBody>
                  <a:tcPr marL="36000" marR="36000" marT="18000" marB="18000" anchor="ctr">
                    <a:solidFill>
                      <a:schemeClr val="bg1"/>
                    </a:solidFill>
                  </a:tcPr>
                </a:tc>
                <a:extLst>
                  <a:ext uri="{0D108BD9-81ED-4DB2-BD59-A6C34878D82A}">
                    <a16:rowId xmlns:a16="http://schemas.microsoft.com/office/drawing/2014/main" val="701261262"/>
                  </a:ext>
                </a:extLst>
              </a:tr>
            </a:tbl>
          </a:graphicData>
        </a:graphic>
      </p:graphicFrame>
      <p:sp>
        <p:nvSpPr>
          <p:cNvPr id="5" name="Textfeld 4">
            <a:extLst>
              <a:ext uri="{FF2B5EF4-FFF2-40B4-BE49-F238E27FC236}">
                <a16:creationId xmlns:a16="http://schemas.microsoft.com/office/drawing/2014/main" id="{CF94747B-3017-AC2D-863F-3BC18089EBEA}"/>
              </a:ext>
            </a:extLst>
          </p:cNvPr>
          <p:cNvSpPr txBox="1"/>
          <p:nvPr/>
        </p:nvSpPr>
        <p:spPr>
          <a:xfrm>
            <a:off x="26897" y="38485"/>
            <a:ext cx="1434352" cy="288147"/>
          </a:xfrm>
          <a:prstGeom prst="rect">
            <a:avLst/>
          </a:prstGeom>
          <a:noFill/>
          <a:ln w="28575">
            <a:solidFill>
              <a:srgbClr val="00B0F0"/>
            </a:solidFill>
          </a:ln>
        </p:spPr>
        <p:txBody>
          <a:bodyPr wrap="square" lIns="36000" tIns="36000" rIns="36000" bIns="36000" rtlCol="0" anchor="ctr" anchorCtr="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it-IT" sz="1400" b="1" kern="1200" dirty="0">
                <a:solidFill>
                  <a:srgbClr val="00B0F0"/>
                </a:solidFill>
                <a:effectLst/>
                <a:latin typeface="Calibri" panose="020F0502020204030204" pitchFamily="34" charset="0"/>
                <a:ea typeface="Times New Roman" panose="02020603050405020304" pitchFamily="18" charset="0"/>
                <a:cs typeface="Times New Roman" panose="02020603050405020304" pitchFamily="18" charset="0"/>
              </a:rPr>
              <a:t>AVSR-27-01_Rev.1</a:t>
            </a:r>
            <a:endParaRPr lang="de-DE" sz="1200" baseline="-25000" dirty="0">
              <a:effectLst/>
              <a:latin typeface="Times New Roman" panose="02020603050405020304" pitchFamily="18" charset="0"/>
              <a:ea typeface="Times New Roman" panose="02020603050405020304" pitchFamily="18" charset="0"/>
            </a:endParaRPr>
          </a:p>
        </p:txBody>
      </p:sp>
      <p:sp>
        <p:nvSpPr>
          <p:cNvPr id="6" name="CasellaDiTesto 5">
            <a:extLst>
              <a:ext uri="{FF2B5EF4-FFF2-40B4-BE49-F238E27FC236}">
                <a16:creationId xmlns:a16="http://schemas.microsoft.com/office/drawing/2014/main" id="{42439A21-711A-DEF9-8FAD-BB2017060665}"/>
              </a:ext>
            </a:extLst>
          </p:cNvPr>
          <p:cNvSpPr txBox="1"/>
          <p:nvPr/>
        </p:nvSpPr>
        <p:spPr>
          <a:xfrm>
            <a:off x="9570719" y="6409509"/>
            <a:ext cx="2494622" cy="338554"/>
          </a:xfrm>
          <a:prstGeom prst="rect">
            <a:avLst/>
          </a:prstGeom>
          <a:noFill/>
        </p:spPr>
        <p:txBody>
          <a:bodyPr wrap="square" rtlCol="0">
            <a:spAutoFit/>
          </a:bodyPr>
          <a:lstStyle/>
          <a:p>
            <a:pPr algn="r"/>
            <a:r>
              <a:rPr lang="en-GB" sz="1600" i="1" dirty="0">
                <a:solidFill>
                  <a:schemeClr val="bg1"/>
                </a:solidFill>
              </a:rPr>
              <a:t>September 2025</a:t>
            </a:r>
          </a:p>
        </p:txBody>
      </p:sp>
      <p:sp>
        <p:nvSpPr>
          <p:cNvPr id="9" name="CasellaDiTesto 5">
            <a:extLst>
              <a:ext uri="{FF2B5EF4-FFF2-40B4-BE49-F238E27FC236}">
                <a16:creationId xmlns:a16="http://schemas.microsoft.com/office/drawing/2014/main" id="{BBEC7A04-3605-006F-547C-485902E5D526}"/>
              </a:ext>
            </a:extLst>
          </p:cNvPr>
          <p:cNvSpPr txBox="1"/>
          <p:nvPr/>
        </p:nvSpPr>
        <p:spPr>
          <a:xfrm>
            <a:off x="4612913" y="6409509"/>
            <a:ext cx="2966173" cy="338554"/>
          </a:xfrm>
          <a:prstGeom prst="rect">
            <a:avLst/>
          </a:prstGeom>
          <a:noFill/>
        </p:spPr>
        <p:txBody>
          <a:bodyPr wrap="square" rtlCol="0">
            <a:spAutoFit/>
          </a:bodyPr>
          <a:lstStyle/>
          <a:p>
            <a:pPr algn="ctr"/>
            <a:r>
              <a:rPr lang="en-GB" sz="1600" i="1" dirty="0">
                <a:solidFill>
                  <a:schemeClr val="bg1"/>
                </a:solidFill>
              </a:rPr>
              <a:t>GTB</a:t>
            </a:r>
          </a:p>
        </p:txBody>
      </p:sp>
    </p:spTree>
    <p:extLst>
      <p:ext uri="{BB962C8B-B14F-4D97-AF65-F5344CB8AC3E}">
        <p14:creationId xmlns:p14="http://schemas.microsoft.com/office/powerpoint/2010/main" val="29884105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a:extLst>
              <a:ext uri="{FF2B5EF4-FFF2-40B4-BE49-F238E27FC236}">
                <a16:creationId xmlns:a16="http://schemas.microsoft.com/office/drawing/2014/main" id="{978FABA1-06EA-4E7A-ACC0-9CA09B0D9EBB}"/>
              </a:ext>
            </a:extLst>
          </p:cNvPr>
          <p:cNvSpPr txBox="1"/>
          <p:nvPr/>
        </p:nvSpPr>
        <p:spPr>
          <a:xfrm>
            <a:off x="685801" y="646610"/>
            <a:ext cx="11365028" cy="830997"/>
          </a:xfrm>
          <a:prstGeom prst="rect">
            <a:avLst/>
          </a:prstGeom>
          <a:noFill/>
        </p:spPr>
        <p:txBody>
          <a:bodyPr wrap="square" rtlCol="0">
            <a:spAutoFit/>
          </a:bodyPr>
          <a:lstStyle/>
          <a:p>
            <a:r>
              <a:rPr lang="en-US" sz="2400" b="1" dirty="0"/>
              <a:t>ADS Marker Lamp </a:t>
            </a:r>
          </a:p>
          <a:p>
            <a:r>
              <a:rPr lang="en-US" sz="2400" b="1" dirty="0"/>
              <a:t>Draft Regulation: ADS marker lamp </a:t>
            </a:r>
            <a:r>
              <a:rPr lang="en-US" sz="2400" b="1" dirty="0">
                <a:sym typeface="Wingdings" panose="05000000000000000000" pitchFamily="2" charset="2"/>
              </a:rPr>
              <a:t> Draft technical characteristics (5/5)</a:t>
            </a:r>
            <a:endParaRPr lang="en-US" sz="2400" b="1" dirty="0"/>
          </a:p>
        </p:txBody>
      </p:sp>
      <p:sp>
        <p:nvSpPr>
          <p:cNvPr id="6" name="Google Shape;62;p7"/>
          <p:cNvSpPr txBox="1"/>
          <p:nvPr/>
        </p:nvSpPr>
        <p:spPr>
          <a:xfrm>
            <a:off x="418050" y="1562189"/>
            <a:ext cx="11355900" cy="3862282"/>
          </a:xfrm>
          <a:prstGeom prst="rect">
            <a:avLst/>
          </a:prstGeom>
          <a:solidFill>
            <a:schemeClr val="bg1"/>
          </a:solidFill>
          <a:ln>
            <a:noFill/>
          </a:ln>
        </p:spPr>
        <p:txBody>
          <a:bodyPr spcFirstLastPara="1" wrap="square" lIns="91425" tIns="91425" rIns="91425" bIns="91425" anchor="t" anchorCtr="0">
            <a:noAutofit/>
          </a:bodyPr>
          <a:lstStyle/>
          <a:p>
            <a:r>
              <a:rPr lang="en-US" sz="1200" b="1" dirty="0"/>
              <a:t>Note (1) referenced in page 7:</a:t>
            </a:r>
          </a:p>
          <a:p>
            <a:r>
              <a:rPr lang="en-US" sz="1200" dirty="0">
                <a:solidFill>
                  <a:srgbClr val="0070C0"/>
                </a:solidFill>
              </a:rPr>
              <a:t>If the distance between the front direction indicator and the ADS ML is [≤ 40mm] and both lamps are not reciprocally incorporated, special provisions apply:</a:t>
            </a:r>
            <a:endParaRPr lang="en-US" sz="1200" b="1" dirty="0">
              <a:solidFill>
                <a:srgbClr val="0070C0"/>
              </a:solidFill>
            </a:endParaRPr>
          </a:p>
          <a:p>
            <a:endParaRPr lang="en-US" sz="1200" dirty="0"/>
          </a:p>
          <a:p>
            <a:r>
              <a:rPr lang="en-US" sz="1200" dirty="0"/>
              <a:t>Proposal of provision to be introduced in the new hybrid regulation ADS-ML, based on UN R-48 par. 6.19.7.6. for not reciprocally incorporated front DI &amp; DRL. </a:t>
            </a:r>
          </a:p>
          <a:p>
            <a:r>
              <a:rPr lang="en-US" sz="1200" dirty="0"/>
              <a:t>Chosen value </a:t>
            </a:r>
            <a:r>
              <a:rPr lang="en-US" sz="1200" b="1" dirty="0"/>
              <a:t>125cd</a:t>
            </a:r>
            <a:r>
              <a:rPr lang="en-US" sz="1200" dirty="0"/>
              <a:t> is the </a:t>
            </a:r>
            <a:r>
              <a:rPr lang="en-US" sz="1200" b="1" dirty="0"/>
              <a:t>night time maximum requirement of the Front ADS-ML</a:t>
            </a:r>
            <a:r>
              <a:rPr lang="en-US" sz="1200" dirty="0"/>
              <a:t> </a:t>
            </a:r>
          </a:p>
          <a:p>
            <a:endParaRPr lang="en-US" sz="1200" dirty="0"/>
          </a:p>
          <a:p>
            <a:pPr marL="808038" indent="-808038">
              <a:spcAft>
                <a:spcPts val="600"/>
              </a:spcAft>
            </a:pPr>
            <a:r>
              <a:rPr lang="en-US" sz="1200" dirty="0"/>
              <a:t>X.X.X.	If a </a:t>
            </a:r>
            <a:r>
              <a:rPr lang="en-US" sz="1200" b="1" dirty="0"/>
              <a:t>front direction-indicator lamp </a:t>
            </a:r>
            <a:r>
              <a:rPr lang="en-US" sz="1200" dirty="0"/>
              <a:t>is not reciprocally incorporated with </a:t>
            </a:r>
            <a:r>
              <a:rPr lang="en-US" sz="1200" b="1" dirty="0"/>
              <a:t>an ADS marker lamp </a:t>
            </a:r>
            <a:r>
              <a:rPr lang="en-US" sz="1200" dirty="0"/>
              <a:t>and the distance between the edges of the apparent surfaces in the direction of the reference axis of the front direction-indicator lamp and the </a:t>
            </a:r>
            <a:r>
              <a:rPr lang="en-US" sz="1200" b="1" dirty="0"/>
              <a:t>ADS marker lamp </a:t>
            </a:r>
            <a:r>
              <a:rPr lang="en-US" sz="1200" dirty="0"/>
              <a:t>is </a:t>
            </a:r>
            <a:r>
              <a:rPr lang="en-US" sz="1200" b="1" dirty="0"/>
              <a:t>equal or less than 40 mm</a:t>
            </a:r>
            <a:r>
              <a:rPr lang="en-US" sz="1200" dirty="0"/>
              <a:t>, the electrical connections of the </a:t>
            </a:r>
            <a:r>
              <a:rPr lang="en-US" sz="1200" b="1" dirty="0"/>
              <a:t>ADS marker lamp </a:t>
            </a:r>
            <a:r>
              <a:rPr lang="en-US" sz="1200" dirty="0"/>
              <a:t>shall be such that, either: </a:t>
            </a:r>
          </a:p>
          <a:p>
            <a:pPr marL="1079500" indent="-271463">
              <a:spcAft>
                <a:spcPts val="600"/>
              </a:spcAft>
            </a:pPr>
            <a:r>
              <a:rPr lang="en-US" sz="1200" dirty="0"/>
              <a:t>(a)	The </a:t>
            </a:r>
            <a:r>
              <a:rPr lang="en-US" sz="1200" b="1" dirty="0"/>
              <a:t>ADS marker lamp </a:t>
            </a:r>
            <a:r>
              <a:rPr lang="en-US" sz="1200" dirty="0"/>
              <a:t>on the relevant side of the vehicle is switched OFF during the entire period (both ON and OFF cycle) of operation of the front direction-indicator lamp; or</a:t>
            </a:r>
          </a:p>
          <a:p>
            <a:pPr marL="1079500" indent="-271463">
              <a:spcAft>
                <a:spcPts val="600"/>
              </a:spcAft>
            </a:pPr>
            <a:r>
              <a:rPr lang="en-US" sz="1200" dirty="0"/>
              <a:t>(b)	The luminous intensity of the </a:t>
            </a:r>
            <a:r>
              <a:rPr lang="en-US" sz="1200" b="1" dirty="0"/>
              <a:t>ADS marker lamp </a:t>
            </a:r>
            <a:r>
              <a:rPr lang="en-US" sz="1200" dirty="0"/>
              <a:t>on the relevant side of the vehicle is reduced during the entire period (both ON and OFF cycle) of operation of a front direction-indicator lamp, to attain not more than </a:t>
            </a:r>
            <a:r>
              <a:rPr lang="en-US" sz="1200" b="1" dirty="0"/>
              <a:t>125 cd </a:t>
            </a:r>
            <a:r>
              <a:rPr lang="en-US" sz="1200" dirty="0"/>
              <a:t>within the angles of geometric visibility. The conformity to this requirement shall be verified at the time of the </a:t>
            </a:r>
            <a:r>
              <a:rPr lang="en-US" sz="1200" b="1" dirty="0"/>
              <a:t>ADS marker lamp </a:t>
            </a:r>
            <a:r>
              <a:rPr lang="en-US" sz="1200" dirty="0"/>
              <a:t>type approval and indicated in the related communication form.</a:t>
            </a:r>
          </a:p>
          <a:p>
            <a:pPr marL="808038" indent="-808038">
              <a:spcAft>
                <a:spcPts val="600"/>
              </a:spcAft>
            </a:pPr>
            <a:r>
              <a:rPr lang="en-US" sz="1200" dirty="0"/>
              <a:t>	If the luminous intensity of the front direction-indicator lamp in HV is at least 50% higher than the luminous intensity of the </a:t>
            </a:r>
            <a:r>
              <a:rPr lang="en-US" sz="1200" b="1" dirty="0"/>
              <a:t>ADS marker lamp </a:t>
            </a:r>
            <a:r>
              <a:rPr lang="en-US" sz="1200" dirty="0"/>
              <a:t>in HV, the </a:t>
            </a:r>
            <a:r>
              <a:rPr lang="en-US" sz="1200" b="1" dirty="0"/>
              <a:t>ADS marker lamp </a:t>
            </a:r>
            <a:r>
              <a:rPr lang="en-US" sz="1200" dirty="0"/>
              <a:t>does not need to be switched OFF as required under (a) of this paragraph nor dimmed as required under (b) of this paragraph. In this case the applicant shall demonstrate compliance with a concise description or other means acceptable to the Type Approval Authority.</a:t>
            </a:r>
          </a:p>
          <a:p>
            <a:pPr marL="808038" indent="-808038">
              <a:spcAft>
                <a:spcPts val="600"/>
              </a:spcAft>
            </a:pPr>
            <a:endParaRPr lang="en-US" sz="1200" dirty="0"/>
          </a:p>
          <a:p>
            <a:pPr marL="808038" indent="-808038">
              <a:spcAft>
                <a:spcPts val="600"/>
              </a:spcAft>
            </a:pPr>
            <a:endParaRPr lang="en-US" sz="1200" dirty="0"/>
          </a:p>
          <a:p>
            <a:pPr marL="808038" indent="-808038">
              <a:spcAft>
                <a:spcPts val="600"/>
              </a:spcAft>
            </a:pPr>
            <a:r>
              <a:rPr lang="en-US" sz="1600" u="sng" dirty="0">
                <a:solidFill>
                  <a:srgbClr val="00B050"/>
                </a:solidFill>
              </a:rPr>
              <a:t>Note</a:t>
            </a:r>
            <a:r>
              <a:rPr lang="en-US" sz="1600" dirty="0">
                <a:solidFill>
                  <a:srgbClr val="00B050"/>
                </a:solidFill>
              </a:rPr>
              <a:t>: discussion regarding this point still on-going at GTB. Similar discussion for rear direction indicator and stop lamp.</a:t>
            </a:r>
          </a:p>
          <a:p>
            <a:pPr marL="808038" indent="-808038"/>
            <a:endParaRPr lang="en-US" sz="1200" dirty="0"/>
          </a:p>
          <a:p>
            <a:endParaRPr lang="en-US" sz="1200" dirty="0"/>
          </a:p>
          <a:p>
            <a:endParaRPr lang="en-GB" sz="1200" b="1" dirty="0"/>
          </a:p>
        </p:txBody>
      </p:sp>
      <p:sp>
        <p:nvSpPr>
          <p:cNvPr id="7" name="Foliennummernplatzhalter 1">
            <a:extLst>
              <a:ext uri="{FF2B5EF4-FFF2-40B4-BE49-F238E27FC236}">
                <a16:creationId xmlns:a16="http://schemas.microsoft.com/office/drawing/2014/main" id="{745ABBAE-E8EB-4145-93AE-D6369797A8CD}"/>
              </a:ext>
            </a:extLst>
          </p:cNvPr>
          <p:cNvSpPr>
            <a:spLocks noGrp="1"/>
          </p:cNvSpPr>
          <p:nvPr>
            <p:ph type="sldNum" sz="quarter" idx="12"/>
          </p:nvPr>
        </p:nvSpPr>
        <p:spPr>
          <a:xfrm>
            <a:off x="166022" y="6391379"/>
            <a:ext cx="404523" cy="365125"/>
          </a:xfrm>
        </p:spPr>
        <p:txBody>
          <a:bodyPr/>
          <a:lstStyle/>
          <a:p>
            <a:pPr algn="l"/>
            <a:fld id="{AAC85E57-7382-4485-9D14-0BD8FAB214FB}" type="slidenum">
              <a:rPr lang="de-DE" sz="1600" smtClean="0">
                <a:solidFill>
                  <a:schemeClr val="bg1"/>
                </a:solidFill>
              </a:rPr>
              <a:pPr algn="l"/>
              <a:t>8</a:t>
            </a:fld>
            <a:endParaRPr lang="de-DE" sz="1600" dirty="0">
              <a:solidFill>
                <a:schemeClr val="bg1"/>
              </a:solidFill>
            </a:endParaRPr>
          </a:p>
        </p:txBody>
      </p:sp>
      <p:sp>
        <p:nvSpPr>
          <p:cNvPr id="8" name="CasellaDiTesto 5">
            <a:extLst>
              <a:ext uri="{FF2B5EF4-FFF2-40B4-BE49-F238E27FC236}">
                <a16:creationId xmlns:a16="http://schemas.microsoft.com/office/drawing/2014/main" id="{3C683EFF-8DDA-47F0-9E93-D44881852D78}"/>
              </a:ext>
            </a:extLst>
          </p:cNvPr>
          <p:cNvSpPr txBox="1"/>
          <p:nvPr/>
        </p:nvSpPr>
        <p:spPr>
          <a:xfrm>
            <a:off x="4612913" y="6409509"/>
            <a:ext cx="2966173" cy="338554"/>
          </a:xfrm>
          <a:prstGeom prst="rect">
            <a:avLst/>
          </a:prstGeom>
          <a:noFill/>
        </p:spPr>
        <p:txBody>
          <a:bodyPr wrap="square" rtlCol="0">
            <a:spAutoFit/>
          </a:bodyPr>
          <a:lstStyle/>
          <a:p>
            <a:pPr algn="ctr"/>
            <a:r>
              <a:rPr lang="en-GB" sz="1600" i="1" dirty="0">
                <a:solidFill>
                  <a:schemeClr val="bg1"/>
                </a:solidFill>
              </a:rPr>
              <a:t>GTB</a:t>
            </a:r>
          </a:p>
        </p:txBody>
      </p:sp>
      <p:sp>
        <p:nvSpPr>
          <p:cNvPr id="2" name="Textfeld 4">
            <a:extLst>
              <a:ext uri="{FF2B5EF4-FFF2-40B4-BE49-F238E27FC236}">
                <a16:creationId xmlns:a16="http://schemas.microsoft.com/office/drawing/2014/main" id="{D54133EB-5E24-A31F-47DB-2DAD314A4C59}"/>
              </a:ext>
            </a:extLst>
          </p:cNvPr>
          <p:cNvSpPr txBox="1"/>
          <p:nvPr/>
        </p:nvSpPr>
        <p:spPr>
          <a:xfrm>
            <a:off x="26897" y="38485"/>
            <a:ext cx="1434352" cy="288147"/>
          </a:xfrm>
          <a:prstGeom prst="rect">
            <a:avLst/>
          </a:prstGeom>
          <a:noFill/>
          <a:ln w="28575">
            <a:solidFill>
              <a:srgbClr val="00B0F0"/>
            </a:solidFill>
          </a:ln>
        </p:spPr>
        <p:txBody>
          <a:bodyPr wrap="square" lIns="36000" tIns="36000" rIns="36000" bIns="36000" rtlCol="0" anchor="ctr" anchorCtr="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it-IT" sz="1400" b="1" kern="1200" dirty="0">
                <a:solidFill>
                  <a:srgbClr val="00B0F0"/>
                </a:solidFill>
                <a:effectLst/>
                <a:latin typeface="Calibri" panose="020F0502020204030204" pitchFamily="34" charset="0"/>
                <a:ea typeface="Times New Roman" panose="02020603050405020304" pitchFamily="18" charset="0"/>
                <a:cs typeface="Times New Roman" panose="02020603050405020304" pitchFamily="18" charset="0"/>
              </a:rPr>
              <a:t>AVSR-27-01_Rev.1</a:t>
            </a:r>
            <a:endParaRPr lang="de-DE" sz="1200" baseline="-25000" dirty="0">
              <a:effectLst/>
              <a:latin typeface="Times New Roman" panose="02020603050405020304" pitchFamily="18" charset="0"/>
              <a:ea typeface="Times New Roman" panose="02020603050405020304" pitchFamily="18" charset="0"/>
            </a:endParaRPr>
          </a:p>
        </p:txBody>
      </p:sp>
      <p:sp>
        <p:nvSpPr>
          <p:cNvPr id="3" name="CasellaDiTesto 5">
            <a:extLst>
              <a:ext uri="{FF2B5EF4-FFF2-40B4-BE49-F238E27FC236}">
                <a16:creationId xmlns:a16="http://schemas.microsoft.com/office/drawing/2014/main" id="{40607DF5-EA9F-9A94-DF3C-9443AFE2A9A0}"/>
              </a:ext>
            </a:extLst>
          </p:cNvPr>
          <p:cNvSpPr txBox="1"/>
          <p:nvPr/>
        </p:nvSpPr>
        <p:spPr>
          <a:xfrm>
            <a:off x="9570719" y="6409509"/>
            <a:ext cx="2494622" cy="338554"/>
          </a:xfrm>
          <a:prstGeom prst="rect">
            <a:avLst/>
          </a:prstGeom>
          <a:noFill/>
        </p:spPr>
        <p:txBody>
          <a:bodyPr wrap="square" rtlCol="0">
            <a:spAutoFit/>
          </a:bodyPr>
          <a:lstStyle/>
          <a:p>
            <a:pPr algn="r"/>
            <a:r>
              <a:rPr lang="en-GB" sz="1600" i="1" dirty="0">
                <a:solidFill>
                  <a:schemeClr val="bg1"/>
                </a:solidFill>
              </a:rPr>
              <a:t>September 2025</a:t>
            </a:r>
          </a:p>
        </p:txBody>
      </p:sp>
    </p:spTree>
    <p:extLst>
      <p:ext uri="{BB962C8B-B14F-4D97-AF65-F5344CB8AC3E}">
        <p14:creationId xmlns:p14="http://schemas.microsoft.com/office/powerpoint/2010/main" val="2642960548"/>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GTB Presentation.potx" id="{41C6BDE2-2956-479F-9A3D-A8BA3D5C5A5E}" vid="{216C8B9B-96A5-4780-95F4-C21CE9216F4E}"/>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acccb6d4-dbe5-46d2-b4d3-5733603d8cc6">
      <Terms xmlns="http://schemas.microsoft.com/office/infopath/2007/PartnerControls"/>
    </lcf76f155ced4ddcb4097134ff3c332f>
    <TaxCatchAll xmlns="985ec44e-1bab-4c0b-9df0-6ba128686fc9"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3B8422D08C252547BB1CFA7F78E2CB83" ma:contentTypeVersion="19" ma:contentTypeDescription="Create a new document." ma:contentTypeScope="" ma:versionID="957983f112ff70deb4ba3514eaba81b6">
  <xsd:schema xmlns:xsd="http://www.w3.org/2001/XMLSchema" xmlns:xs="http://www.w3.org/2001/XMLSchema" xmlns:p="http://schemas.microsoft.com/office/2006/metadata/properties" xmlns:ns2="4b4a1c0d-4a69-4996-a84a-fc699b9f49de" xmlns:ns3="acccb6d4-dbe5-46d2-b4d3-5733603d8cc6" xmlns:ns4="985ec44e-1bab-4c0b-9df0-6ba128686fc9" targetNamespace="http://schemas.microsoft.com/office/2006/metadata/properties" ma:root="true" ma:fieldsID="226e8c697896011a9f0e61e90df53f9c" ns2:_="" ns3:_="" ns4:_="">
    <xsd:import namespace="4b4a1c0d-4a69-4996-a84a-fc699b9f49de"/>
    <xsd:import namespace="acccb6d4-dbe5-46d2-b4d3-5733603d8cc6"/>
    <xsd:import namespace="985ec44e-1bab-4c0b-9df0-6ba128686fc9"/>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3:MediaLengthInSeconds" minOccurs="0"/>
                <xsd:element ref="ns3:lcf76f155ced4ddcb4097134ff3c332f" minOccurs="0"/>
                <xsd:element ref="ns4: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b4a1c0d-4a69-4996-a84a-fc699b9f49de"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cccb6d4-dbe5-46d2-b4d3-5733603d8cc6"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78175662-8596-484a-92c7-351d01561e22"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85ec44e-1bab-4c0b-9df0-6ba128686fc9"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02cb41a6-c265-4598-b948-df01c7e084ec}" ma:internalName="TaxCatchAll" ma:showField="CatchAllData" ma:web="4b4a1c0d-4a69-4996-a84a-fc699b9f49d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9CADEAF-2418-4373-8B3C-825FBE6C0191}">
  <ds:schemaRefs>
    <ds:schemaRef ds:uri="http://purl.org/dc/elements/1.1/"/>
    <ds:schemaRef ds:uri="acccb6d4-dbe5-46d2-b4d3-5733603d8cc6"/>
    <ds:schemaRef ds:uri="http://schemas.microsoft.com/office/2006/documentManagement/types"/>
    <ds:schemaRef ds:uri="http://schemas.microsoft.com/office/infopath/2007/PartnerControls"/>
    <ds:schemaRef ds:uri="http://schemas.microsoft.com/office/2006/metadata/properties"/>
    <ds:schemaRef ds:uri="http://purl.org/dc/dcmitype/"/>
    <ds:schemaRef ds:uri="http://schemas.openxmlformats.org/package/2006/metadata/core-properties"/>
    <ds:schemaRef ds:uri="985ec44e-1bab-4c0b-9df0-6ba128686fc9"/>
    <ds:schemaRef ds:uri="4b4a1c0d-4a69-4996-a84a-fc699b9f49de"/>
    <ds:schemaRef ds:uri="http://www.w3.org/XML/1998/namespace"/>
    <ds:schemaRef ds:uri="http://purl.org/dc/terms/"/>
  </ds:schemaRefs>
</ds:datastoreItem>
</file>

<file path=customXml/itemProps2.xml><?xml version="1.0" encoding="utf-8"?>
<ds:datastoreItem xmlns:ds="http://schemas.openxmlformats.org/officeDocument/2006/customXml" ds:itemID="{2ECE0FEE-6D53-4650-B4CC-C61664B92E71}">
  <ds:schemaRefs>
    <ds:schemaRef ds:uri="http://schemas.microsoft.com/sharepoint/v3/contenttype/forms"/>
  </ds:schemaRefs>
</ds:datastoreItem>
</file>

<file path=customXml/itemProps3.xml><?xml version="1.0" encoding="utf-8"?>
<ds:datastoreItem xmlns:ds="http://schemas.openxmlformats.org/officeDocument/2006/customXml" ds:itemID="{AD3C950D-B2B3-4B41-9558-3DEFC93F397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b4a1c0d-4a69-4996-a84a-fc699b9f49de"/>
    <ds:schemaRef ds:uri="acccb6d4-dbe5-46d2-b4d3-5733603d8cc6"/>
    <ds:schemaRef ds:uri="985ec44e-1bab-4c0b-9df0-6ba128686fc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0f9e35db-544f-4f60-bdcc-5ea416e6dc70}" enabled="0" method="" siteId="{0f9e35db-544f-4f60-bdcc-5ea416e6dc70}" removed="1"/>
  <clbl:label id="{ecd8a103-d543-4248-b674-6a73234556fa}" enabled="1" method="Privileged" siteId="{5047bca2-da88-442e-a09a-d9b8af692adc}" removed="0"/>
</clbl:labelList>
</file>

<file path=docProps/app.xml><?xml version="1.0" encoding="utf-8"?>
<Properties xmlns="http://schemas.openxmlformats.org/officeDocument/2006/extended-properties" xmlns:vt="http://schemas.openxmlformats.org/officeDocument/2006/docPropsVTypes">
  <Template/>
  <TotalTime>0</TotalTime>
  <Words>1564</Words>
  <Application>Microsoft Office PowerPoint</Application>
  <PresentationFormat>Breitbild</PresentationFormat>
  <Paragraphs>215</Paragraphs>
  <Slides>8</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8</vt:i4>
      </vt:variant>
    </vt:vector>
  </HeadingPairs>
  <TitlesOfParts>
    <vt:vector size="14" baseType="lpstr">
      <vt:lpstr>Arial</vt:lpstr>
      <vt:lpstr>Calibri</vt:lpstr>
      <vt:lpstr>Courier New</vt:lpstr>
      <vt:lpstr>Times New Roman</vt:lpstr>
      <vt:lpstr>Wingdings</vt:lpstr>
      <vt:lpstr>Tema di Office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AVSR-27-01_Rev.1 - ADS-ML - draft technical characteristics</dc:title>
  <dc:subject>status: September 2025</dc:subject>
  <dc:creator>GTB WG SL</dc:creator>
  <cp:lastModifiedBy>Schwenkschuster, Lukas</cp:lastModifiedBy>
  <cp:revision>247</cp:revision>
  <dcterms:created xsi:type="dcterms:W3CDTF">2020-02-13T10:33:39Z</dcterms:created>
  <dcterms:modified xsi:type="dcterms:W3CDTF">2025-09-29T07:54:22Z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1e6743f2-12c7-4edd-9d1f-c7648963e091_Enabled">
    <vt:lpwstr>true</vt:lpwstr>
  </property>
  <property fmtid="{D5CDD505-2E9C-101B-9397-08002B2CF9AE}" pid="3" name="MSIP_Label_1e6743f2-12c7-4edd-9d1f-c7648963e091_SetDate">
    <vt:lpwstr>2022-09-29T13:22:54Z</vt:lpwstr>
  </property>
  <property fmtid="{D5CDD505-2E9C-101B-9397-08002B2CF9AE}" pid="4" name="MSIP_Label_1e6743f2-12c7-4edd-9d1f-c7648963e091_Method">
    <vt:lpwstr>Privileged</vt:lpwstr>
  </property>
  <property fmtid="{D5CDD505-2E9C-101B-9397-08002B2CF9AE}" pid="5" name="MSIP_Label_1e6743f2-12c7-4edd-9d1f-c7648963e091_Name">
    <vt:lpwstr>Internal Usage (no visual markings)</vt:lpwstr>
  </property>
  <property fmtid="{D5CDD505-2E9C-101B-9397-08002B2CF9AE}" pid="6" name="MSIP_Label_1e6743f2-12c7-4edd-9d1f-c7648963e091_SiteId">
    <vt:lpwstr>2d5eb7e2-d3ee-4bf5-bc62-79d5ae9cd9e1</vt:lpwstr>
  </property>
  <property fmtid="{D5CDD505-2E9C-101B-9397-08002B2CF9AE}" pid="7" name="MSIP_Label_1e6743f2-12c7-4edd-9d1f-c7648963e091_ActionId">
    <vt:lpwstr>8005f573-ad37-4a92-b299-ac600b8f9ac9</vt:lpwstr>
  </property>
  <property fmtid="{D5CDD505-2E9C-101B-9397-08002B2CF9AE}" pid="8" name="MSIP_Label_1e6743f2-12c7-4edd-9d1f-c7648963e091_ContentBits">
    <vt:lpwstr>0</vt:lpwstr>
  </property>
  <property fmtid="{D5CDD505-2E9C-101B-9397-08002B2CF9AE}" pid="9" name="MediaServiceImageTags">
    <vt:lpwstr/>
  </property>
  <property fmtid="{D5CDD505-2E9C-101B-9397-08002B2CF9AE}" pid="10" name="ContentTypeId">
    <vt:lpwstr>0x010100A251C6467B19EC4B8511680A335C6C79</vt:lpwstr>
  </property>
  <property fmtid="{D5CDD505-2E9C-101B-9397-08002B2CF9AE}" pid="11" name="RevIMBCS">
    <vt:lpwstr>1;#0.1 Initial category|0239cc7a-0c96-48a8-9e0e-a383e362571c</vt:lpwstr>
  </property>
  <property fmtid="{D5CDD505-2E9C-101B-9397-08002B2CF9AE}" pid="12" name="LegalHoldTag">
    <vt:lpwstr/>
  </property>
  <property fmtid="{D5CDD505-2E9C-101B-9397-08002B2CF9AE}" pid="13" name="MSIP_Label_b1c9b508-7c6e-42bd-bedf-808292653d6c_Enabled">
    <vt:lpwstr>true</vt:lpwstr>
  </property>
  <property fmtid="{D5CDD505-2E9C-101B-9397-08002B2CF9AE}" pid="14" name="MSIP_Label_b1c9b508-7c6e-42bd-bedf-808292653d6c_SetDate">
    <vt:lpwstr>2024-01-19T09:50:10Z</vt:lpwstr>
  </property>
  <property fmtid="{D5CDD505-2E9C-101B-9397-08002B2CF9AE}" pid="15" name="MSIP_Label_b1c9b508-7c6e-42bd-bedf-808292653d6c_Method">
    <vt:lpwstr>Standard</vt:lpwstr>
  </property>
  <property fmtid="{D5CDD505-2E9C-101B-9397-08002B2CF9AE}" pid="16" name="MSIP_Label_b1c9b508-7c6e-42bd-bedf-808292653d6c_Name">
    <vt:lpwstr>b1c9b508-7c6e-42bd-bedf-808292653d6c</vt:lpwstr>
  </property>
  <property fmtid="{D5CDD505-2E9C-101B-9397-08002B2CF9AE}" pid="17" name="MSIP_Label_b1c9b508-7c6e-42bd-bedf-808292653d6c_SiteId">
    <vt:lpwstr>2882be50-2012-4d88-ac86-544124e120c8</vt:lpwstr>
  </property>
  <property fmtid="{D5CDD505-2E9C-101B-9397-08002B2CF9AE}" pid="18" name="MSIP_Label_b1c9b508-7c6e-42bd-bedf-808292653d6c_ActionId">
    <vt:lpwstr>56d6d82f-288c-4cf0-a09c-c490e24f5caa</vt:lpwstr>
  </property>
  <property fmtid="{D5CDD505-2E9C-101B-9397-08002B2CF9AE}" pid="19" name="MSIP_Label_b1c9b508-7c6e-42bd-bedf-808292653d6c_ContentBits">
    <vt:lpwstr>3</vt:lpwstr>
  </property>
  <property fmtid="{D5CDD505-2E9C-101B-9397-08002B2CF9AE}" pid="20" name="ClassificationContentMarkingFooterText">
    <vt:lpwstr>5acXjzUk</vt:lpwstr>
  </property>
  <property fmtid="{D5CDD505-2E9C-101B-9397-08002B2CF9AE}" pid="21" name="ClassificationContentMarkingHeaderLocations">
    <vt:lpwstr>Tema di Office:5</vt:lpwstr>
  </property>
  <property fmtid="{D5CDD505-2E9C-101B-9397-08002B2CF9AE}" pid="22" name="ClassificationContentMarkingHeaderText">
    <vt:lpwstr>INTERNAL &amp; PARTNERS</vt:lpwstr>
  </property>
  <property fmtid="{D5CDD505-2E9C-101B-9397-08002B2CF9AE}" pid="23" name="gba66df640194346a5267c50f24d4797">
    <vt:lpwstr/>
  </property>
  <property fmtid="{D5CDD505-2E9C-101B-9397-08002B2CF9AE}" pid="24" name="Office_x0020_of_x0020_Origin">
    <vt:lpwstr/>
  </property>
</Properties>
</file>