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43" r:id="rId2"/>
    <p:sldId id="486" r:id="rId3"/>
    <p:sldId id="478" r:id="rId4"/>
    <p:sldId id="487" r:id="rId5"/>
    <p:sldId id="479" r:id="rId6"/>
    <p:sldId id="482" r:id="rId7"/>
    <p:sldId id="483" r:id="rId8"/>
    <p:sldId id="485" r:id="rId9"/>
    <p:sldId id="489" r:id="rId10"/>
  </p:sldIdLst>
  <p:sldSz cx="12192000" cy="6858000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3" userDrawn="1">
          <p15:clr>
            <a:srgbClr val="A4A3A4"/>
          </p15:clr>
        </p15:guide>
        <p15:guide id="2" orient="horz" pos="482" userDrawn="1">
          <p15:clr>
            <a:srgbClr val="A4A3A4"/>
          </p15:clr>
        </p15:guide>
        <p15:guide id="5" orient="horz" pos="1253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8" orient="horz" pos="391" userDrawn="1">
          <p15:clr>
            <a:srgbClr val="A4A3A4"/>
          </p15:clr>
        </p15:guide>
        <p15:guide id="9" pos="3840" userDrawn="1">
          <p15:clr>
            <a:srgbClr val="A4A3A4"/>
          </p15:clr>
        </p15:guide>
        <p15:guide id="10" pos="7468" userDrawn="1">
          <p15:clr>
            <a:srgbClr val="A4A3A4"/>
          </p15:clr>
        </p15:guide>
        <p15:guide id="11" pos="211" userDrawn="1">
          <p15:clr>
            <a:srgbClr val="A4A3A4"/>
          </p15:clr>
        </p15:guide>
        <p15:guide id="12" pos="3952" userDrawn="1">
          <p15:clr>
            <a:srgbClr val="A4A3A4"/>
          </p15:clr>
        </p15:guide>
        <p15:guide id="13" pos="3704" userDrawn="1">
          <p15:clr>
            <a:srgbClr val="A4A3A4"/>
          </p15:clr>
        </p15:guide>
        <p15:guide id="14" orient="horz" pos="5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AA15DC-A9DD-E179-59BE-DA56D36A6166}" name="윤혜빈( YUN HYE BIN ) R&amp;D법규인증팀" initials="윤YHB)R" userId="S::1620883@mobis.com::888a5dbf-2ee6-4435-8976-ff2bb3aed7f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1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FFFFCC"/>
    <a:srgbClr val="B7DEE8"/>
    <a:srgbClr val="FFFF00"/>
    <a:srgbClr val="009999"/>
    <a:srgbClr val="B8CFFF"/>
    <a:srgbClr val="FFFFFF"/>
    <a:srgbClr val="D9D9D9"/>
    <a:srgbClr val="BFC6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33" autoAdjust="0"/>
    <p:restoredTop sz="80588" autoAdjust="0"/>
  </p:normalViewPr>
  <p:slideViewPr>
    <p:cSldViewPr showGuides="1">
      <p:cViewPr varScale="1">
        <p:scale>
          <a:sx n="82" d="100"/>
          <a:sy n="82" d="100"/>
        </p:scale>
        <p:origin x="466" y="72"/>
      </p:cViewPr>
      <p:guideLst>
        <p:guide orient="horz" pos="3203"/>
        <p:guide orient="horz" pos="482"/>
        <p:guide orient="horz" pos="1253"/>
        <p:guide orient="horz" pos="2160"/>
        <p:guide orient="horz" pos="391"/>
        <p:guide pos="3840"/>
        <p:guide pos="7468"/>
        <p:guide pos="211"/>
        <p:guide pos="3952"/>
        <p:guide pos="3704"/>
        <p:guide orient="horz" pos="57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윤혜빈( YUN HYE BIN ) R&amp;D법규인증팀" userId="888a5dbf-2ee6-4435-8976-ff2bb3aed7fd" providerId="ADAL" clId="{C709CF56-131B-4279-A7AC-BB2BB1E7D1E2}"/>
    <pc:docChg chg="undo custSel modSld sldOrd">
      <pc:chgData name="윤혜빈( YUN HYE BIN ) R&amp;D법규인증팀" userId="888a5dbf-2ee6-4435-8976-ff2bb3aed7fd" providerId="ADAL" clId="{C709CF56-131B-4279-A7AC-BB2BB1E7D1E2}" dt="2025-10-16T07:16:33.569" v="37" actId="13926"/>
      <pc:docMkLst>
        <pc:docMk/>
      </pc:docMkLst>
      <pc:sldChg chg="modSp mod">
        <pc:chgData name="윤혜빈( YUN HYE BIN ) R&amp;D법규인증팀" userId="888a5dbf-2ee6-4435-8976-ff2bb3aed7fd" providerId="ADAL" clId="{C709CF56-131B-4279-A7AC-BB2BB1E7D1E2}" dt="2025-10-16T07:16:33.569" v="37" actId="13926"/>
        <pc:sldMkLst>
          <pc:docMk/>
          <pc:sldMk cId="1381835885" sldId="483"/>
        </pc:sldMkLst>
        <pc:spChg chg="mod">
          <ac:chgData name="윤혜빈( YUN HYE BIN ) R&amp;D법규인증팀" userId="888a5dbf-2ee6-4435-8976-ff2bb3aed7fd" providerId="ADAL" clId="{C709CF56-131B-4279-A7AC-BB2BB1E7D1E2}" dt="2025-10-16T07:16:33.569" v="37" actId="13926"/>
          <ac:spMkLst>
            <pc:docMk/>
            <pc:sldMk cId="1381835885" sldId="483"/>
            <ac:spMk id="38" creationId="{F53D7F5F-A897-AC6B-F794-1CF6FD6B2E60}"/>
          </ac:spMkLst>
        </pc:spChg>
        <pc:spChg chg="mod">
          <ac:chgData name="윤혜빈( YUN HYE BIN ) R&amp;D법규인증팀" userId="888a5dbf-2ee6-4435-8976-ff2bb3aed7fd" providerId="ADAL" clId="{C709CF56-131B-4279-A7AC-BB2BB1E7D1E2}" dt="2025-10-16T07:16:33.112" v="36" actId="13926"/>
          <ac:spMkLst>
            <pc:docMk/>
            <pc:sldMk cId="1381835885" sldId="483"/>
            <ac:spMk id="71" creationId="{90874327-6557-1048-0554-DF13F22FFC95}"/>
          </ac:spMkLst>
        </pc:spChg>
        <pc:spChg chg="mod">
          <ac:chgData name="윤혜빈( YUN HYE BIN ) R&amp;D법규인증팀" userId="888a5dbf-2ee6-4435-8976-ff2bb3aed7fd" providerId="ADAL" clId="{C709CF56-131B-4279-A7AC-BB2BB1E7D1E2}" dt="2025-10-15T08:11:02.664" v="21" actId="20577"/>
          <ac:spMkLst>
            <pc:docMk/>
            <pc:sldMk cId="1381835885" sldId="483"/>
            <ac:spMk id="78" creationId="{DEADCB34-8FF4-06AA-9A22-977CADC15BCE}"/>
          </ac:spMkLst>
        </pc:spChg>
      </pc:sldChg>
      <pc:sldChg chg="modSp mod">
        <pc:chgData name="윤혜빈( YUN HYE BIN ) R&amp;D법규인증팀" userId="888a5dbf-2ee6-4435-8976-ff2bb3aed7fd" providerId="ADAL" clId="{C709CF56-131B-4279-A7AC-BB2BB1E7D1E2}" dt="2025-10-15T08:11:26.774" v="33" actId="20577"/>
        <pc:sldMkLst>
          <pc:docMk/>
          <pc:sldMk cId="1687811172" sldId="485"/>
        </pc:sldMkLst>
        <pc:spChg chg="mod">
          <ac:chgData name="윤혜빈( YUN HYE BIN ) R&amp;D법규인증팀" userId="888a5dbf-2ee6-4435-8976-ff2bb3aed7fd" providerId="ADAL" clId="{C709CF56-131B-4279-A7AC-BB2BB1E7D1E2}" dt="2025-10-15T08:11:26.774" v="33" actId="20577"/>
          <ac:spMkLst>
            <pc:docMk/>
            <pc:sldMk cId="1687811172" sldId="485"/>
            <ac:spMk id="41" creationId="{D9F99F93-F863-0247-16D3-BECC8E4D24AD}"/>
          </ac:spMkLst>
        </pc:spChg>
      </pc:sldChg>
      <pc:sldChg chg="modSp mod ord">
        <pc:chgData name="윤혜빈( YUN HYE BIN ) R&amp;D법규인증팀" userId="888a5dbf-2ee6-4435-8976-ff2bb3aed7fd" providerId="ADAL" clId="{C709CF56-131B-4279-A7AC-BB2BB1E7D1E2}" dt="2025-10-15T04:50:40.247" v="19"/>
        <pc:sldMkLst>
          <pc:docMk/>
          <pc:sldMk cId="2475008829" sldId="486"/>
        </pc:sldMkLst>
        <pc:spChg chg="mod">
          <ac:chgData name="윤혜빈( YUN HYE BIN ) R&amp;D법규인증팀" userId="888a5dbf-2ee6-4435-8976-ff2bb3aed7fd" providerId="ADAL" clId="{C709CF56-131B-4279-A7AC-BB2BB1E7D1E2}" dt="2025-10-15T04:37:55.319" v="16" actId="20577"/>
          <ac:spMkLst>
            <pc:docMk/>
            <pc:sldMk cId="2475008829" sldId="486"/>
            <ac:spMk id="7" creationId="{00CFDCC8-4CA0-6570-40E5-451D25D84D6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FD006-3D59-49D3-BC2C-A1659E8F849F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9" y="942824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E827D-C523-472B-81F5-6AE841B249E3}" type="slidenum">
              <a:rPr lang="ko-KR" altLang="en-US" smtClean="0"/>
              <a:t>‹N°›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98350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7" y="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5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5710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24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7" y="942824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BC20937-50B8-4AB2-8A26-4784E80DE135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925087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서면결재용 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텍스트 개체 틀 3"/>
          <p:cNvSpPr>
            <a:spLocks noGrp="1"/>
          </p:cNvSpPr>
          <p:nvPr>
            <p:ph type="body" sz="quarter" idx="15" hasCustomPrompt="1"/>
          </p:nvPr>
        </p:nvSpPr>
        <p:spPr>
          <a:xfrm>
            <a:off x="867936" y="5378170"/>
            <a:ext cx="1764625" cy="283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 dirty="0"/>
              <a:t>2023.03.01</a:t>
            </a:r>
            <a:endParaRPr lang="ko-KR" altLang="en-US" dirty="0"/>
          </a:p>
        </p:txBody>
      </p:sp>
      <p:sp>
        <p:nvSpPr>
          <p:cNvPr id="15" name="텍스트 개체 틀 7"/>
          <p:cNvSpPr>
            <a:spLocks noGrp="1"/>
          </p:cNvSpPr>
          <p:nvPr>
            <p:ph type="body" sz="quarter" idx="16" hasCustomPrompt="1"/>
          </p:nvPr>
        </p:nvSpPr>
        <p:spPr>
          <a:xfrm>
            <a:off x="879811" y="5718854"/>
            <a:ext cx="2175231" cy="30243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aseline="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OO</a:t>
            </a:r>
            <a:r>
              <a:rPr lang="ko-KR" altLang="en-US" dirty="0"/>
              <a:t>부문 </a:t>
            </a:r>
            <a:r>
              <a:rPr lang="en-US" altLang="ko-KR" dirty="0"/>
              <a:t>OO</a:t>
            </a:r>
            <a:r>
              <a:rPr lang="ko-KR" altLang="en-US" dirty="0"/>
              <a:t>팀</a:t>
            </a: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16" name="텍스트 개체 틀 11"/>
          <p:cNvSpPr>
            <a:spLocks noGrp="1"/>
          </p:cNvSpPr>
          <p:nvPr>
            <p:ph type="body" sz="quarter" idx="17" hasCustomPrompt="1"/>
          </p:nvPr>
        </p:nvSpPr>
        <p:spPr>
          <a:xfrm>
            <a:off x="879810" y="6087580"/>
            <a:ext cx="2380183" cy="2937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ko-KR" altLang="en-US" dirty="0"/>
              <a:t>작성자 </a:t>
            </a:r>
            <a:r>
              <a:rPr lang="en-US" altLang="ko-KR" dirty="0"/>
              <a:t>: </a:t>
            </a:r>
            <a:r>
              <a:rPr lang="ko-KR" altLang="en-US" dirty="0"/>
              <a:t>홍길동 매니저</a:t>
            </a:r>
          </a:p>
        </p:txBody>
      </p:sp>
      <p:sp>
        <p:nvSpPr>
          <p:cNvPr id="17" name="텍스트 개체 틀 14"/>
          <p:cNvSpPr>
            <a:spLocks noGrp="1"/>
          </p:cNvSpPr>
          <p:nvPr>
            <p:ph type="body" sz="quarter" idx="18" hasCustomPrompt="1"/>
          </p:nvPr>
        </p:nvSpPr>
        <p:spPr>
          <a:xfrm>
            <a:off x="689861" y="1386109"/>
            <a:ext cx="655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ko-KR" altLang="en-US" sz="2800" kern="1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/>
              <a:t>제목 </a:t>
            </a:r>
            <a:r>
              <a:rPr lang="en-US" altLang="ko-KR" dirty="0"/>
              <a:t>/ </a:t>
            </a:r>
            <a:r>
              <a:rPr lang="ko-KR" altLang="en-US" dirty="0" err="1"/>
              <a:t>현대하모니</a:t>
            </a:r>
            <a:r>
              <a:rPr lang="en-US" altLang="ko-KR" dirty="0"/>
              <a:t>B 28</a:t>
            </a:r>
            <a:endParaRPr lang="ko-KR" altLang="en-US" dirty="0"/>
          </a:p>
        </p:txBody>
      </p:sp>
      <p:sp>
        <p:nvSpPr>
          <p:cNvPr id="18" name="텍스트 개체 틀 14"/>
          <p:cNvSpPr>
            <a:spLocks noGrp="1"/>
          </p:cNvSpPr>
          <p:nvPr>
            <p:ph type="body" sz="quarter" idx="19" hasCustomPrompt="1"/>
          </p:nvPr>
        </p:nvSpPr>
        <p:spPr>
          <a:xfrm>
            <a:off x="689861" y="1916833"/>
            <a:ext cx="6558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ko-KR" altLang="en-US" sz="2400" kern="1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/>
              <a:t>소제목 </a:t>
            </a:r>
            <a:r>
              <a:rPr lang="en-US" altLang="ko-KR" dirty="0"/>
              <a:t>/ </a:t>
            </a:r>
            <a:r>
              <a:rPr lang="ko-KR" altLang="en-US" dirty="0" err="1"/>
              <a:t>현대하모니</a:t>
            </a:r>
            <a:r>
              <a:rPr lang="en-US" altLang="ko-KR" dirty="0"/>
              <a:t>M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4413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E7958D9-0A36-A757-DD9F-F61444910A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337" y="181917"/>
            <a:ext cx="973979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ko-KR" dirty="0"/>
              <a:t>B 20</a:t>
            </a:r>
          </a:p>
        </p:txBody>
      </p:sp>
    </p:spTree>
    <p:extLst>
      <p:ext uri="{BB962C8B-B14F-4D97-AF65-F5344CB8AC3E}">
        <p14:creationId xmlns:p14="http://schemas.microsoft.com/office/powerpoint/2010/main" val="377445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자유 양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ED281E4B-C1A0-70F3-9B8B-0A776F429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337" y="181917"/>
            <a:ext cx="973979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ko-KR" dirty="0"/>
              <a:t>B 20</a:t>
            </a:r>
          </a:p>
        </p:txBody>
      </p:sp>
    </p:spTree>
    <p:extLst>
      <p:ext uri="{BB962C8B-B14F-4D97-AF65-F5344CB8AC3E}">
        <p14:creationId xmlns:p14="http://schemas.microsoft.com/office/powerpoint/2010/main" val="218740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자유 양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ED281E4B-C1A0-70F3-9B8B-0A776F429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337" y="181917"/>
            <a:ext cx="973979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ko-KR" dirty="0"/>
              <a:t>B 20</a:t>
            </a:r>
          </a:p>
        </p:txBody>
      </p:sp>
    </p:spTree>
    <p:extLst>
      <p:ext uri="{BB962C8B-B14F-4D97-AF65-F5344CB8AC3E}">
        <p14:creationId xmlns:p14="http://schemas.microsoft.com/office/powerpoint/2010/main" val="15973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슬라이드 엔딩 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84B18652-69C9-5166-F6C0-EE52E4C21C89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789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0" y="652026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DCECDA96-E3DB-40CA-A58C-02280C4590AB}" type="slidenum">
              <a:rPr lang="ko-KR" altLang="en-US" smtClean="0"/>
              <a:t>‹N°›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9472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90" r:id="rId2"/>
    <p:sldLayoutId id="2147483696" r:id="rId3"/>
    <p:sldLayoutId id="2147483683" r:id="rId4"/>
    <p:sldLayoutId id="2147483694" r:id="rId5"/>
    <p:sldLayoutId id="2147483695" r:id="rId6"/>
  </p:sldLayoutIdLst>
  <p:hf sldNum="0" hd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30188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unece.org/download/attachments/275742780/IWG-EMC-46-12e%20%28CLEPA%29%20Flowcharts%20for%20Clarifying%20Charging%20Modes%20for%20ESA.pptx?api=v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unece.org/download/attachments/275742780/IWG-EMC-46-12e%20%28CLEPA%29%20Flowcharts%20for%20Clarifying%20Charging%20Modes%20for%20ESA.pptx?api=v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04/GRE-92-24e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nece.org/sites/default/files/2025-04/GRE-92-24e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04/GRE-92-24e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nece.org/sites/default/files/2025-04/GRE-92-24e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13">
            <a:extLst>
              <a:ext uri="{FF2B5EF4-FFF2-40B4-BE49-F238E27FC236}">
                <a16:creationId xmlns:a16="http://schemas.microsoft.com/office/drawing/2014/main" id="{0A8DE353-AF47-6A33-A586-F8168C061675}"/>
              </a:ext>
            </a:extLst>
          </p:cNvPr>
          <p:cNvSpPr txBox="1">
            <a:spLocks/>
          </p:cNvSpPr>
          <p:nvPr/>
        </p:nvSpPr>
        <p:spPr>
          <a:xfrm>
            <a:off x="1127448" y="2564904"/>
            <a:ext cx="10081120" cy="25202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fr-FR" altLang="ko-KR" sz="4800" b="1" kern="0" dirty="0">
                <a:latin typeface="Calibri" panose="020F0502020204030204" pitchFamily="34" charset="0"/>
                <a:cs typeface="Calibri" panose="020F0502020204030204" pitchFamily="34" charset="0"/>
              </a:rPr>
              <a:t>Clarification of ESA </a:t>
            </a:r>
            <a:r>
              <a:rPr lang="fr-FR" altLang="ko-KR" sz="4800" b="1" kern="0" dirty="0" err="1">
                <a:latin typeface="Calibri" panose="020F0502020204030204" pitchFamily="34" charset="0"/>
                <a:cs typeface="Calibri" panose="020F0502020204030204" pitchFamily="34" charset="0"/>
              </a:rPr>
              <a:t>charging</a:t>
            </a:r>
            <a:r>
              <a:rPr lang="fr-FR" altLang="ko-KR" sz="4800" b="1" kern="0" dirty="0">
                <a:latin typeface="Calibri" panose="020F0502020204030204" pitchFamily="34" charset="0"/>
                <a:cs typeface="Calibri" panose="020F0502020204030204" pitchFamily="34" charset="0"/>
              </a:rPr>
              <a:t> conditions</a:t>
            </a:r>
          </a:p>
          <a:p>
            <a:pPr marL="0" indent="0" algn="ctr">
              <a:buNone/>
            </a:pPr>
            <a:r>
              <a:rPr lang="en-US" altLang="ko-KR" sz="2800" i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2800" b="0" i="1" dirty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IWG-EMC-46-11/12</a:t>
            </a:r>
            <a:r>
              <a:rPr lang="en-US" altLang="ko-KR" sz="2800" b="0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Flowchart proposal Follow-up)</a:t>
            </a:r>
            <a:endParaRPr lang="en-US" altLang="ko-KR" sz="44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7EB17C-D780-3310-8353-3437A69D6781}"/>
              </a:ext>
            </a:extLst>
          </p:cNvPr>
          <p:cNvSpPr txBox="1"/>
          <p:nvPr/>
        </p:nvSpPr>
        <p:spPr>
          <a:xfrm>
            <a:off x="1127448" y="1916833"/>
            <a:ext cx="49536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Proposal by CLEPA:</a:t>
            </a:r>
            <a:endParaRPr lang="ko-KR" altLang="en-US" sz="3200" dirty="0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34F3B6-936D-1A0A-E436-35D12B40D23F}"/>
              </a:ext>
            </a:extLst>
          </p:cNvPr>
          <p:cNvSpPr txBox="1"/>
          <p:nvPr/>
        </p:nvSpPr>
        <p:spPr>
          <a:xfrm>
            <a:off x="9624392" y="260648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IWG-EMC-49-07</a:t>
            </a:r>
          </a:p>
        </p:txBody>
      </p:sp>
    </p:spTree>
    <p:extLst>
      <p:ext uri="{BB962C8B-B14F-4D97-AF65-F5344CB8AC3E}">
        <p14:creationId xmlns:p14="http://schemas.microsoft.com/office/powerpoint/2010/main" val="3144815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1">
            <a:extLst>
              <a:ext uri="{FF2B5EF4-FFF2-40B4-BE49-F238E27FC236}">
                <a16:creationId xmlns:a16="http://schemas.microsoft.com/office/drawing/2014/main" id="{1E3356B4-9EF9-1143-659D-AC9BB99470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88045"/>
            <a:ext cx="12192000" cy="432643"/>
          </a:xfrm>
        </p:spPr>
        <p:txBody>
          <a:bodyPr/>
          <a:lstStyle/>
          <a:p>
            <a:pPr algn="ctr"/>
            <a:r>
              <a:rPr lang="en-US" altLang="ko-KR" sz="4000" dirty="0"/>
              <a:t>Background &amp; Rational</a:t>
            </a:r>
            <a:endParaRPr lang="ko-KR" altLang="en-US" sz="4000" dirty="0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AE902487-D96C-59ED-B477-FB66853D48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05389"/>
              </p:ext>
            </p:extLst>
          </p:nvPr>
        </p:nvGraphicFramePr>
        <p:xfrm>
          <a:off x="335360" y="1661992"/>
          <a:ext cx="11521282" cy="2505075"/>
        </p:xfrm>
        <a:graphic>
          <a:graphicData uri="http://schemas.openxmlformats.org/drawingml/2006/table">
            <a:tbl>
              <a:tblPr/>
              <a:tblGrid>
                <a:gridCol w="4852816">
                  <a:extLst>
                    <a:ext uri="{9D8B030D-6E8A-4147-A177-3AD203B41FA5}">
                      <a16:colId xmlns:a16="http://schemas.microsoft.com/office/drawing/2014/main" val="3985808781"/>
                    </a:ext>
                  </a:extLst>
                </a:gridCol>
                <a:gridCol w="1052494">
                  <a:extLst>
                    <a:ext uri="{9D8B030D-6E8A-4147-A177-3AD203B41FA5}">
                      <a16:colId xmlns:a16="http://schemas.microsoft.com/office/drawing/2014/main" val="3566784715"/>
                    </a:ext>
                  </a:extLst>
                </a:gridCol>
                <a:gridCol w="2480930">
                  <a:extLst>
                    <a:ext uri="{9D8B030D-6E8A-4147-A177-3AD203B41FA5}">
                      <a16:colId xmlns:a16="http://schemas.microsoft.com/office/drawing/2014/main" val="1997637441"/>
                    </a:ext>
                  </a:extLst>
                </a:gridCol>
                <a:gridCol w="1127619">
                  <a:extLst>
                    <a:ext uri="{9D8B030D-6E8A-4147-A177-3AD203B41FA5}">
                      <a16:colId xmlns:a16="http://schemas.microsoft.com/office/drawing/2014/main" val="2374367512"/>
                    </a:ext>
                  </a:extLst>
                </a:gridCol>
                <a:gridCol w="2007423">
                  <a:extLst>
                    <a:ext uri="{9D8B030D-6E8A-4147-A177-3AD203B41FA5}">
                      <a16:colId xmlns:a16="http://schemas.microsoft.com/office/drawing/2014/main" val="3508811019"/>
                    </a:ext>
                  </a:extLst>
                </a:gridCol>
              </a:tblGrid>
              <a:tr h="19966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Test Description</a:t>
                      </a:r>
                    </a:p>
                  </a:txBody>
                  <a:tcPr marL="3992" marR="3992" marT="3992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Vehicle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ESA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17356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Broadband radiated emission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u="sng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9041498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Radiated immunity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9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07193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harmonics generated on AC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17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  <a:endParaRPr kumimoji="1" lang="en-US" altLang="ko-KR" sz="1400" b="0" i="0" u="sng" strike="noStrike" kern="1200" cap="none" spc="0" normalizeH="0" baseline="0" noProof="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499095"/>
                  </a:ext>
                </a:extLst>
              </a:tr>
              <a:tr h="285767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voltage changes, fluctuations and flicker on AC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12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18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5651467"/>
                  </a:ext>
                </a:extLst>
              </a:tr>
              <a:tr h="285767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radiofrequency conducted disturbances on AC or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13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  <a:endParaRPr kumimoji="1" lang="en-US" altLang="ko-KR" sz="1400" kern="1200" noProof="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19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269871"/>
                  </a:ext>
                </a:extLst>
              </a:tr>
              <a:tr h="285767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Electrical Fast Transient/Burst </a:t>
                      </a:r>
                    </a:p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disturbances conducted along AC and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15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21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777137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surges conducted along AC and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16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22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595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39C493-3C43-F747-D249-69276168F239}"/>
              </a:ext>
            </a:extLst>
          </p:cNvPr>
          <p:cNvSpPr txBox="1"/>
          <p:nvPr/>
        </p:nvSpPr>
        <p:spPr>
          <a:xfrm>
            <a:off x="704376" y="4167067"/>
            <a:ext cx="69037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i="1" dirty="0">
                <a:latin typeface="Calibri" panose="020F0502020204030204" pitchFamily="34" charset="0"/>
                <a:cs typeface="Calibri" panose="020F0502020204030204" pitchFamily="34" charset="0"/>
              </a:rPr>
              <a:t>NOTE: The scope of this table is limited to test conditions relevant to REESS charging mode only.</a:t>
            </a:r>
            <a:endParaRPr lang="ko-KR" altLang="en-US" sz="1200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CFDCC8-4CA0-6570-40E5-451D25D84D66}"/>
              </a:ext>
            </a:extLst>
          </p:cNvPr>
          <p:cNvSpPr txBox="1"/>
          <p:nvPr/>
        </p:nvSpPr>
        <p:spPr>
          <a:xfrm>
            <a:off x="263353" y="998715"/>
            <a:ext cx="11560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 flowchart was added in R10.07 to clarify the charging mode configuration for vehicles.</a:t>
            </a: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     However, such clarification is still not yet available for ESAs.</a:t>
            </a:r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AA72BE-12C7-AD04-3C08-628BFFCF4CD3}"/>
              </a:ext>
            </a:extLst>
          </p:cNvPr>
          <p:cNvSpPr txBox="1"/>
          <p:nvPr/>
        </p:nvSpPr>
        <p:spPr>
          <a:xfrm>
            <a:off x="263353" y="4581128"/>
            <a:ext cx="1159328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During the 46</a:t>
            </a:r>
            <a:r>
              <a:rPr lang="en-US" altLang="ko-KR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IWG-EMC session, CLEPA presented a flowchart proposal for ESA, following the same concept as vehicle flowchart. </a:t>
            </a:r>
            <a:r>
              <a:rPr lang="en-US" altLang="ko-KR" sz="1400" i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1400" b="0" i="1" dirty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IWG-EMC-46-11/12</a:t>
            </a:r>
            <a:r>
              <a:rPr lang="en-US" altLang="ko-KR" sz="1400" b="0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ko-KR" sz="1000" b="0" i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Based on the feedback received from that meeting, CLEPA has now prepared 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two alternative options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to improve the clarity of ESA charging mode configuration: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BE0D0551-7556-F4B0-396E-98799343C784}"/>
              </a:ext>
            </a:extLst>
          </p:cNvPr>
          <p:cNvSpPr/>
          <p:nvPr/>
        </p:nvSpPr>
        <p:spPr bwMode="auto">
          <a:xfrm>
            <a:off x="1487488" y="5989946"/>
            <a:ext cx="1224000" cy="288000"/>
          </a:xfrm>
          <a:prstGeom prst="rect">
            <a:avLst/>
          </a:prstGeom>
          <a:solidFill>
            <a:srgbClr val="006600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1</a:t>
            </a:r>
            <a:endParaRPr lang="ko-KR" altLang="en-US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ADB4971F-8BFB-778C-FA0D-9D9EA1D147DC}"/>
              </a:ext>
            </a:extLst>
          </p:cNvPr>
          <p:cNvSpPr/>
          <p:nvPr/>
        </p:nvSpPr>
        <p:spPr bwMode="auto">
          <a:xfrm>
            <a:off x="1487488" y="6349986"/>
            <a:ext cx="1224000" cy="28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2</a:t>
            </a:r>
            <a:endParaRPr lang="ko-KR" altLang="en-US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16906CF-78C7-BEC3-6F1E-D02C7FA0F510}"/>
              </a:ext>
            </a:extLst>
          </p:cNvPr>
          <p:cNvSpPr txBox="1"/>
          <p:nvPr/>
        </p:nvSpPr>
        <p:spPr>
          <a:xfrm>
            <a:off x="2711624" y="6309320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Flowchart-based Clarification</a:t>
            </a:r>
            <a:endParaRPr lang="ko-KR" altLang="en-US" dirty="0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E53A3F4-CDBC-6D2A-EAB5-8F5AEFAA6773}"/>
              </a:ext>
            </a:extLst>
          </p:cNvPr>
          <p:cNvSpPr txBox="1"/>
          <p:nvPr/>
        </p:nvSpPr>
        <p:spPr>
          <a:xfrm>
            <a:off x="2711624" y="5949280"/>
            <a:ext cx="24719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Text-based Clarification </a:t>
            </a:r>
            <a:endParaRPr lang="ko-KR" altLang="en-US" dirty="0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0CE31C5-9A76-B329-8E48-84689667FD95}"/>
              </a:ext>
            </a:extLst>
          </p:cNvPr>
          <p:cNvSpPr txBox="1"/>
          <p:nvPr/>
        </p:nvSpPr>
        <p:spPr>
          <a:xfrm>
            <a:off x="9624392" y="260648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IWG-EMC-49-07</a:t>
            </a:r>
          </a:p>
        </p:txBody>
      </p:sp>
    </p:spTree>
    <p:extLst>
      <p:ext uri="{BB962C8B-B14F-4D97-AF65-F5344CB8AC3E}">
        <p14:creationId xmlns:p14="http://schemas.microsoft.com/office/powerpoint/2010/main" val="247500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C9255-6CA4-6FDD-7EDC-545DACA48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직사각형 25">
            <a:extLst>
              <a:ext uri="{FF2B5EF4-FFF2-40B4-BE49-F238E27FC236}">
                <a16:creationId xmlns:a16="http://schemas.microsoft.com/office/drawing/2014/main" id="{2B4EAB3B-54E7-3ACD-B7D0-650717DECB26}"/>
              </a:ext>
            </a:extLst>
          </p:cNvPr>
          <p:cNvSpPr/>
          <p:nvPr/>
        </p:nvSpPr>
        <p:spPr bwMode="auto">
          <a:xfrm>
            <a:off x="260352" y="836712"/>
            <a:ext cx="4323480" cy="590465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9091659F-8024-E1F3-0F78-F10B8C610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76" y="1196752"/>
            <a:ext cx="3888432" cy="5137800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9C33711-A44B-4862-7E5F-ACBD72C7D1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OPTION</a:t>
            </a:r>
            <a:r>
              <a:rPr lang="ko-KR" altLang="en-US" dirty="0"/>
              <a:t> </a:t>
            </a:r>
            <a:r>
              <a:rPr lang="en-US" altLang="ko-KR" dirty="0"/>
              <a:t>1: Text-Based Clarification (1/3)</a:t>
            </a: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07A62F-E109-FDD2-FAD6-A8ABA0C27AD2}"/>
              </a:ext>
            </a:extLst>
          </p:cNvPr>
          <p:cNvSpPr txBox="1"/>
          <p:nvPr/>
        </p:nvSpPr>
        <p:spPr>
          <a:xfrm>
            <a:off x="407368" y="888975"/>
            <a:ext cx="3882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altLang="ko-KR" sz="14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Example - Charging mode flowchart for Vehicle</a:t>
            </a:r>
            <a:endParaRPr lang="ko-KR" altLang="en-US" sz="1400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40BCA9-5A9E-381D-BC64-28B1587E6154}"/>
              </a:ext>
            </a:extLst>
          </p:cNvPr>
          <p:cNvSpPr txBox="1"/>
          <p:nvPr/>
        </p:nvSpPr>
        <p:spPr>
          <a:xfrm>
            <a:off x="263352" y="6381328"/>
            <a:ext cx="43204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9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GRE-92-24 -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(IWG EMC)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Proposal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supersede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ECE/TRANS/WP.29/GRE/2025/3 </a:t>
            </a:r>
            <a:endParaRPr lang="ko-KR" altLang="en-US" sz="900" i="1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F85C790C-266A-E43D-D8FA-73348B59DDFC}"/>
              </a:ext>
            </a:extLst>
          </p:cNvPr>
          <p:cNvSpPr/>
          <p:nvPr/>
        </p:nvSpPr>
        <p:spPr bwMode="auto">
          <a:xfrm>
            <a:off x="237474" y="252022"/>
            <a:ext cx="1512168" cy="360040"/>
          </a:xfrm>
          <a:prstGeom prst="rect">
            <a:avLst/>
          </a:prstGeom>
          <a:solidFill>
            <a:srgbClr val="006600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sz="2400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1</a:t>
            </a:r>
            <a:endParaRPr lang="ko-KR" altLang="en-US" sz="2400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FB2C623C-4824-A0BA-4C45-35EEE6D3E439}"/>
              </a:ext>
            </a:extLst>
          </p:cNvPr>
          <p:cNvSpPr/>
          <p:nvPr/>
        </p:nvSpPr>
        <p:spPr bwMode="auto">
          <a:xfrm>
            <a:off x="479376" y="5157192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12296AA5-9845-17A4-3E8F-37449E05976B}"/>
              </a:ext>
            </a:extLst>
          </p:cNvPr>
          <p:cNvSpPr/>
          <p:nvPr/>
        </p:nvSpPr>
        <p:spPr bwMode="auto">
          <a:xfrm>
            <a:off x="470749" y="1761190"/>
            <a:ext cx="3888000" cy="3312368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5A386F9B-9B08-2404-A1B5-74949243FAC4}"/>
              </a:ext>
            </a:extLst>
          </p:cNvPr>
          <p:cNvSpPr/>
          <p:nvPr/>
        </p:nvSpPr>
        <p:spPr bwMode="auto">
          <a:xfrm>
            <a:off x="1686260" y="4280509"/>
            <a:ext cx="1169380" cy="516643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1" name="화살표: 오른쪽 20">
            <a:extLst>
              <a:ext uri="{FF2B5EF4-FFF2-40B4-BE49-F238E27FC236}">
                <a16:creationId xmlns:a16="http://schemas.microsoft.com/office/drawing/2014/main" id="{5B7478D9-2941-8B30-3500-93BFD0D0E7B8}"/>
              </a:ext>
            </a:extLst>
          </p:cNvPr>
          <p:cNvSpPr/>
          <p:nvPr/>
        </p:nvSpPr>
        <p:spPr bwMode="auto">
          <a:xfrm>
            <a:off x="7968208" y="2420888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26B84040-5041-4C80-C981-B7F4049DDCD1}"/>
              </a:ext>
            </a:extLst>
          </p:cNvPr>
          <p:cNvSpPr/>
          <p:nvPr/>
        </p:nvSpPr>
        <p:spPr bwMode="auto">
          <a:xfrm>
            <a:off x="1691607" y="5286923"/>
            <a:ext cx="1169380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CE46893E-81FE-A79F-6173-CE1EEA5DF0F3}"/>
              </a:ext>
            </a:extLst>
          </p:cNvPr>
          <p:cNvSpPr/>
          <p:nvPr/>
        </p:nvSpPr>
        <p:spPr bwMode="auto">
          <a:xfrm>
            <a:off x="5159896" y="1916832"/>
            <a:ext cx="2232248" cy="180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one configuration (single or 3-phase) to be selected based on maximum total nominal charge current</a:t>
            </a:r>
            <a:endParaRPr lang="ko-KR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4D350E30-72F4-1FA7-D101-989D00B3BAF8}"/>
              </a:ext>
            </a:extLst>
          </p:cNvPr>
          <p:cNvSpPr/>
          <p:nvPr/>
        </p:nvSpPr>
        <p:spPr bwMode="auto">
          <a:xfrm>
            <a:off x="9048328" y="1916832"/>
            <a:ext cx="2232248" cy="180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u="sng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AC charging test on ESA shall be conducted</a:t>
            </a:r>
            <a:r>
              <a:rPr lang="en-US" altLang="ko-KR" sz="1600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 in one configuration (Single or 3-phase), selected based on maximum total nominal charge current</a:t>
            </a:r>
            <a:endParaRPr lang="ko-KR" altLang="en-US" sz="1600" dirty="0" err="1">
              <a:ln>
                <a:solidFill>
                  <a:srgbClr val="000000">
                    <a:alpha val="0"/>
                  </a:srgbClr>
                </a:solidFill>
              </a:ln>
              <a:solidFill>
                <a:schemeClr val="tx1"/>
              </a:solidFill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133337AD-4D77-D93A-587A-D68BFA3C54F7}"/>
              </a:ext>
            </a:extLst>
          </p:cNvPr>
          <p:cNvSpPr/>
          <p:nvPr/>
        </p:nvSpPr>
        <p:spPr bwMode="auto">
          <a:xfrm>
            <a:off x="5159896" y="4005064"/>
            <a:ext cx="2232248" cy="1080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9E11E03B-80ED-2EA4-7F9E-84212023C536}"/>
              </a:ext>
            </a:extLst>
          </p:cNvPr>
          <p:cNvSpPr/>
          <p:nvPr/>
        </p:nvSpPr>
        <p:spPr bwMode="auto">
          <a:xfrm>
            <a:off x="9048328" y="4005064"/>
            <a:ext cx="2232248" cy="1080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u="sng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DC charging test on ESA shall be conducted</a:t>
            </a:r>
            <a:r>
              <a:rPr lang="en-US" altLang="ko-KR" sz="1600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 with cable from test facility</a:t>
            </a:r>
            <a:endParaRPr lang="ko-KR" altLang="en-US" sz="1600" dirty="0" err="1">
              <a:ln>
                <a:solidFill>
                  <a:srgbClr val="000000">
                    <a:alpha val="0"/>
                  </a:srgbClr>
                </a:solidFill>
              </a:ln>
              <a:solidFill>
                <a:schemeClr val="tx1"/>
              </a:solidFill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3F8D754-0F39-CADD-D284-7F5A6CFFDBDF}"/>
              </a:ext>
            </a:extLst>
          </p:cNvPr>
          <p:cNvSpPr txBox="1"/>
          <p:nvPr/>
        </p:nvSpPr>
        <p:spPr>
          <a:xfrm>
            <a:off x="4779270" y="119675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Wording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FE9D0E-393C-2B7B-F63F-6AC03C22D69E}"/>
              </a:ext>
            </a:extLst>
          </p:cNvPr>
          <p:cNvSpPr txBox="1"/>
          <p:nvPr/>
        </p:nvSpPr>
        <p:spPr>
          <a:xfrm>
            <a:off x="8595694" y="1196752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Wording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C5FEAE7-9940-15E4-4D34-7B64E7CC1D2F}"/>
              </a:ext>
            </a:extLst>
          </p:cNvPr>
          <p:cNvSpPr txBox="1"/>
          <p:nvPr/>
        </p:nvSpPr>
        <p:spPr>
          <a:xfrm>
            <a:off x="9624392" y="260648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IWG-EMC-49-07</a:t>
            </a:r>
          </a:p>
        </p:txBody>
      </p:sp>
    </p:spTree>
    <p:extLst>
      <p:ext uri="{BB962C8B-B14F-4D97-AF65-F5344CB8AC3E}">
        <p14:creationId xmlns:p14="http://schemas.microsoft.com/office/powerpoint/2010/main" val="2068463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69DF8-FF80-D193-26B6-67A60EB56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>
            <a:extLst>
              <a:ext uri="{FF2B5EF4-FFF2-40B4-BE49-F238E27FC236}">
                <a16:creationId xmlns:a16="http://schemas.microsoft.com/office/drawing/2014/main" id="{D05B6F15-A58A-8385-2254-F75AB9DC06B5}"/>
              </a:ext>
            </a:extLst>
          </p:cNvPr>
          <p:cNvSpPr/>
          <p:nvPr/>
        </p:nvSpPr>
        <p:spPr bwMode="auto">
          <a:xfrm>
            <a:off x="260352" y="836712"/>
            <a:ext cx="4323480" cy="590465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09B67D-D9F7-B988-12EC-854D36618A7E}"/>
              </a:ext>
            </a:extLst>
          </p:cNvPr>
          <p:cNvSpPr txBox="1"/>
          <p:nvPr/>
        </p:nvSpPr>
        <p:spPr>
          <a:xfrm>
            <a:off x="407368" y="888975"/>
            <a:ext cx="3882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altLang="ko-KR" sz="14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Example - Charging mode flowchart for Vehicle</a:t>
            </a:r>
            <a:endParaRPr lang="ko-KR" altLang="en-US" sz="1400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FA0F36-88EC-5341-FC18-900068007DFE}"/>
              </a:ext>
            </a:extLst>
          </p:cNvPr>
          <p:cNvSpPr txBox="1"/>
          <p:nvPr/>
        </p:nvSpPr>
        <p:spPr>
          <a:xfrm>
            <a:off x="263352" y="6438528"/>
            <a:ext cx="43204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9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GRE-92-24 -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(IWG EMC)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Proposal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supersede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ECE/TRANS/WP.29/GRE/2025/3 </a:t>
            </a:r>
            <a:endParaRPr lang="ko-KR" altLang="en-US" sz="900" i="1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7482D380-6FFC-DF8C-49D6-3A876B3C79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OPTION</a:t>
            </a:r>
            <a:r>
              <a:rPr lang="ko-KR" altLang="en-US" dirty="0"/>
              <a:t> </a:t>
            </a:r>
            <a:r>
              <a:rPr lang="en-US" altLang="ko-KR" dirty="0"/>
              <a:t>1: Text-Based Clarification (2/3)</a:t>
            </a: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2E4FBFD9-0172-6CF4-7DD0-10D1D64145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7" y="1196752"/>
            <a:ext cx="3888432" cy="5225119"/>
          </a:xfrm>
          <a:prstGeom prst="rect">
            <a:avLst/>
          </a:prstGeom>
          <a:ln>
            <a:noFill/>
          </a:ln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53630FA2-F0A5-D584-2316-3A8A9C638369}"/>
              </a:ext>
            </a:extLst>
          </p:cNvPr>
          <p:cNvSpPr/>
          <p:nvPr/>
        </p:nvSpPr>
        <p:spPr bwMode="auto">
          <a:xfrm>
            <a:off x="237474" y="252022"/>
            <a:ext cx="1512168" cy="360040"/>
          </a:xfrm>
          <a:prstGeom prst="rect">
            <a:avLst/>
          </a:prstGeom>
          <a:solidFill>
            <a:srgbClr val="006600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sz="2400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1</a:t>
            </a:r>
            <a:endParaRPr lang="ko-KR" altLang="en-US" sz="2400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E0C12A3-7BEE-824D-D3F8-9385F7D4FDC1}"/>
              </a:ext>
            </a:extLst>
          </p:cNvPr>
          <p:cNvSpPr/>
          <p:nvPr/>
        </p:nvSpPr>
        <p:spPr bwMode="auto">
          <a:xfrm>
            <a:off x="2108002" y="5505817"/>
            <a:ext cx="2250250" cy="922119"/>
          </a:xfrm>
          <a:prstGeom prst="rect">
            <a:avLst/>
          </a:prstGeom>
          <a:solidFill>
            <a:srgbClr val="FFFF0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5D5BC9A6-64AB-7AC4-5ED4-47D47121AF91}"/>
              </a:ext>
            </a:extLst>
          </p:cNvPr>
          <p:cNvSpPr/>
          <p:nvPr/>
        </p:nvSpPr>
        <p:spPr bwMode="auto">
          <a:xfrm>
            <a:off x="2783632" y="5517232"/>
            <a:ext cx="1368152" cy="904639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0" name="화살표: 오른쪽 19">
            <a:extLst>
              <a:ext uri="{FF2B5EF4-FFF2-40B4-BE49-F238E27FC236}">
                <a16:creationId xmlns:a16="http://schemas.microsoft.com/office/drawing/2014/main" id="{38D74CB7-811E-1AAE-C929-F0A17842AF3D}"/>
              </a:ext>
            </a:extLst>
          </p:cNvPr>
          <p:cNvSpPr/>
          <p:nvPr/>
        </p:nvSpPr>
        <p:spPr bwMode="auto">
          <a:xfrm>
            <a:off x="8112224" y="3068960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5FAB0DED-63D8-4256-2099-4A3263599430}"/>
              </a:ext>
            </a:extLst>
          </p:cNvPr>
          <p:cNvSpPr/>
          <p:nvPr/>
        </p:nvSpPr>
        <p:spPr bwMode="auto">
          <a:xfrm>
            <a:off x="5159896" y="1916832"/>
            <a:ext cx="2520280" cy="4320000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6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2 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</a:t>
            </a:r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available charging modes on the vehicle 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with a maximum current ≤ 16A, the test shall be done </a:t>
            </a:r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either in Mode 2 or Mode 3</a:t>
            </a:r>
            <a:r>
              <a:rPr lang="en-US" altLang="ko-KR" sz="1600" b="1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according to IEC 61000-3-2;</a:t>
            </a:r>
          </a:p>
          <a:p>
            <a:endParaRPr lang="ko-KR" altLang="ko-KR" sz="8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</a:t>
            </a:r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available charging modes on the vehicle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&gt; 16A and &lt;75A, the test shall be done only once </a:t>
            </a:r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either in Mode 2 or Mode 3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charging current &gt; 16A according to IEC 61000-3-12. </a:t>
            </a:r>
            <a:endParaRPr lang="ko-KR" altLang="ko-KR" sz="1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C719B848-771E-7A6D-DC41-578D1A8A8DC0}"/>
              </a:ext>
            </a:extLst>
          </p:cNvPr>
          <p:cNvSpPr/>
          <p:nvPr/>
        </p:nvSpPr>
        <p:spPr bwMode="auto">
          <a:xfrm>
            <a:off x="9048328" y="1916832"/>
            <a:ext cx="2232248" cy="4320000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600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For </a:t>
            </a:r>
            <a:r>
              <a:rPr lang="en-US" altLang="ko-KR" sz="1600" b="1" u="sng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ESA in AC charging mode</a:t>
            </a:r>
            <a:r>
              <a:rPr lang="en-US" altLang="ko-KR" sz="1600" b="1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1600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with a maximum current ≤ 16A, the test shall be done according to IEC 61000-3-2;</a:t>
            </a:r>
          </a:p>
          <a:p>
            <a:endParaRPr lang="en-US" altLang="ko-KR" sz="800" dirty="0">
              <a:ln>
                <a:solidFill>
                  <a:srgbClr val="000000">
                    <a:alpha val="0"/>
                  </a:srgbClr>
                </a:solidFill>
              </a:ln>
              <a:solidFill>
                <a:schemeClr val="tx1"/>
              </a:solidFill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  <a:p>
            <a:r>
              <a:rPr lang="en-US" altLang="ko-KR" sz="1600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For </a:t>
            </a:r>
            <a:r>
              <a:rPr lang="en-US" altLang="ko-KR" sz="1600" b="1" u="sng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ESA in AC charging mode</a:t>
            </a:r>
            <a:r>
              <a:rPr lang="en-US" altLang="ko-KR" sz="1600" b="1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1600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with a maximum current &gt; 16A and &lt;75A, the test shall be done only once with a charging current &gt; 16A according to IEC 61000-3-12.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4A655EE-A622-1691-887F-F8A3136CEED2}"/>
              </a:ext>
            </a:extLst>
          </p:cNvPr>
          <p:cNvSpPr txBox="1"/>
          <p:nvPr/>
        </p:nvSpPr>
        <p:spPr>
          <a:xfrm>
            <a:off x="4779270" y="119675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Wording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8C05E7-8E12-F7F6-E6BE-B50CC9EFBA56}"/>
              </a:ext>
            </a:extLst>
          </p:cNvPr>
          <p:cNvSpPr txBox="1"/>
          <p:nvPr/>
        </p:nvSpPr>
        <p:spPr>
          <a:xfrm>
            <a:off x="8595694" y="1196752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Wording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8CEB1C9-27A7-8C92-80C1-211559AEAA0C}"/>
              </a:ext>
            </a:extLst>
          </p:cNvPr>
          <p:cNvSpPr txBox="1"/>
          <p:nvPr/>
        </p:nvSpPr>
        <p:spPr>
          <a:xfrm>
            <a:off x="9624392" y="260648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IWG-EMC-49-07</a:t>
            </a:r>
          </a:p>
        </p:txBody>
      </p:sp>
    </p:spTree>
    <p:extLst>
      <p:ext uri="{BB962C8B-B14F-4D97-AF65-F5344CB8AC3E}">
        <p14:creationId xmlns:p14="http://schemas.microsoft.com/office/powerpoint/2010/main" val="3558914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9C614E9-29C8-BB9A-6752-AA762BA264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OPTION</a:t>
            </a:r>
            <a:r>
              <a:rPr lang="ko-KR" altLang="en-US" dirty="0"/>
              <a:t> </a:t>
            </a:r>
            <a:r>
              <a:rPr lang="en-US" altLang="ko-KR" dirty="0"/>
              <a:t>1: Text-Based Clarification (3/3)</a:t>
            </a:r>
            <a:endParaRPr lang="ko-KR" altLang="en-US" dirty="0"/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436ABC55-A706-92FF-CB47-EF1806F21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852734"/>
              </p:ext>
            </p:extLst>
          </p:nvPr>
        </p:nvGraphicFramePr>
        <p:xfrm>
          <a:off x="295690" y="1140549"/>
          <a:ext cx="11632958" cy="5528811"/>
        </p:xfrm>
        <a:graphic>
          <a:graphicData uri="http://schemas.openxmlformats.org/drawingml/2006/table">
            <a:tbl>
              <a:tblPr/>
              <a:tblGrid>
                <a:gridCol w="3496054">
                  <a:extLst>
                    <a:ext uri="{9D8B030D-6E8A-4147-A177-3AD203B41FA5}">
                      <a16:colId xmlns:a16="http://schemas.microsoft.com/office/drawing/2014/main" val="398580878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374367512"/>
                    </a:ext>
                  </a:extLst>
                </a:gridCol>
                <a:gridCol w="7200800">
                  <a:extLst>
                    <a:ext uri="{9D8B030D-6E8A-4147-A177-3AD203B41FA5}">
                      <a16:colId xmlns:a16="http://schemas.microsoft.com/office/drawing/2014/main" val="3508811019"/>
                    </a:ext>
                  </a:extLst>
                </a:gridCol>
              </a:tblGrid>
              <a:tr h="312031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ESA Test Item</a:t>
                      </a:r>
                    </a:p>
                  </a:txBody>
                  <a:tcPr marL="3992" marR="3992" marT="3992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No.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Text to</a:t>
                      </a:r>
                      <a:r>
                        <a:rPr kumimoji="1" lang="ko-KR" altLang="en-US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be added</a:t>
                      </a:r>
                      <a:endParaRPr kumimoji="1" lang="ko-KR" altLang="en-US" sz="1400" b="1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517356"/>
                  </a:ext>
                </a:extLst>
              </a:tr>
              <a:tr h="571408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Broadband radiated emission</a:t>
                      </a: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AC charging test on ESA shall be conducted in one configuration (Single or 3-phase), selected based on maximum total nominal charge current.</a:t>
                      </a:r>
                    </a:p>
                    <a:p>
                      <a:r>
                        <a:rPr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DC charging test on ESA shall be conducted with cable from test facility.</a:t>
                      </a:r>
                      <a:endParaRPr lang="ko-KR" altLang="en-US" sz="1200" kern="120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9041498"/>
                  </a:ext>
                </a:extLst>
              </a:tr>
              <a:tr h="571408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Radiated immunity</a:t>
                      </a: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9</a:t>
                      </a:r>
                      <a:endParaRPr kumimoji="1" lang="en-US" sz="12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AC charging test on ESA shall be conducted in one configuration (Single or 3-phase), selected based on maximum total nominal charge current.</a:t>
                      </a:r>
                    </a:p>
                    <a:p>
                      <a:r>
                        <a:rPr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DC charging test on ESA shall be conducted with cable from test facility</a:t>
                      </a:r>
                      <a:endParaRPr lang="ko-KR" altLang="en-US" sz="1200" kern="120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07193"/>
                  </a:ext>
                </a:extLst>
              </a:tr>
              <a:tr h="1133065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harmonics generated on AC power lines</a:t>
                      </a: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17</a:t>
                      </a:r>
                      <a:endParaRPr kumimoji="1" lang="en-US" sz="12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AC charging test on ESA shall be conducted in one configuration (Single or 3-phase), selected based on maximum total nominal charge current.</a:t>
                      </a:r>
                    </a:p>
                    <a:p>
                      <a:endParaRPr lang="en-US" altLang="ko-KR" sz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  <a:p>
                      <a:r>
                        <a:rPr lang="en-US" altLang="ko-KR" sz="1200" b="0" u="none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For ESA in AC charging mode with a maximum current ≤ 16A, the test shall be done according to IEC 61000-3-2;</a:t>
                      </a:r>
                    </a:p>
                    <a:p>
                      <a:r>
                        <a:rPr lang="en-US" altLang="ko-KR" sz="1200" b="0" u="none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For ESA in AC charging mode with a maximum current &gt; 16A and &lt;75A, the test shall be done only once with a charging current &gt; 16A according to IEC 61000-3-12.</a:t>
                      </a:r>
                      <a:endParaRPr lang="en-US" altLang="ko-KR" sz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499095"/>
                  </a:ext>
                </a:extLst>
              </a:tr>
              <a:tr h="1133065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voltage changes, fluctuations and flicker on AC power lines</a:t>
                      </a: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18</a:t>
                      </a:r>
                      <a:endParaRPr kumimoji="1" lang="en-US" sz="12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AC charging test on ESA shall be conducted in one configuration (Single or 3-phase), selected based on maximum total nominal charge current.</a:t>
                      </a:r>
                    </a:p>
                    <a:p>
                      <a:endParaRPr lang="en-US" altLang="ko-KR" sz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  <a:p>
                      <a:r>
                        <a:rPr lang="en-US" altLang="ko-KR" sz="1200" b="0" u="none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For ESA in AC charging mode with a maximum current ≤ 16A, the test shall be done according to IEC 61000-3-3;</a:t>
                      </a:r>
                    </a:p>
                    <a:p>
                      <a:r>
                        <a:rPr lang="en-US" altLang="ko-KR" sz="1200" b="0" u="none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For ESA in AC charging mode with a maximum current &gt; 16A and &lt;75A, the test shall be done only once with a charging current &gt; 16A according to IEC 61000-3-11.</a:t>
                      </a:r>
                      <a:endParaRPr lang="en-US" altLang="ko-KR" sz="1200" kern="1200" noProof="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5651467"/>
                  </a:ext>
                </a:extLst>
              </a:tr>
              <a:tr h="571408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radiofrequency conducted disturbances on AC or DC power lines</a:t>
                      </a: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19</a:t>
                      </a:r>
                      <a:endParaRPr kumimoji="1" lang="en-US" sz="12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AC charging test on ESA shall be conducted in one configuration (Single or 3-phase), selected based on maximum total nominal charge current.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DC charging test on ESA shall be conducted with cable from test facility.</a:t>
                      </a:r>
                      <a:endParaRPr lang="ko-KR" altLang="en-US" sz="1200" kern="1200" noProof="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269871"/>
                  </a:ext>
                </a:extLst>
              </a:tr>
              <a:tr h="665018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Electrical Fast Transient/Burst disturbances conducted along AC and DC power lines</a:t>
                      </a: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21</a:t>
                      </a:r>
                      <a:endParaRPr kumimoji="1" lang="en-US" sz="12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AC charging test on ESA shall be conducted in one configuration (Single or 3-phase), selected based on maximum total nominal charge current.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DC charging test on ESA shall be conducted with cable from test facility.</a:t>
                      </a:r>
                      <a:endParaRPr lang="ko-KR" altLang="en-US" sz="1200" kern="1200" noProof="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777137"/>
                  </a:ext>
                </a:extLst>
              </a:tr>
              <a:tr h="571408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surges conducted along AC and DC power lines</a:t>
                      </a: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2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22</a:t>
                      </a:r>
                      <a:endParaRPr kumimoji="1" lang="en-US" sz="12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AC charging test on ESA shall be conducted in one configuration (Single or 3-phase), selected based on maximum total nominal charge current.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DC charging test on ESA shall be conducted with cable from test facility.</a:t>
                      </a:r>
                      <a:endParaRPr lang="ko-KR" altLang="en-US" sz="1200" kern="1200" noProof="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59501"/>
                  </a:ext>
                </a:extLst>
              </a:tr>
            </a:tbl>
          </a:graphicData>
        </a:graphic>
      </p:graphicFrame>
      <p:sp>
        <p:nvSpPr>
          <p:cNvPr id="4" name="직사각형 3">
            <a:extLst>
              <a:ext uri="{FF2B5EF4-FFF2-40B4-BE49-F238E27FC236}">
                <a16:creationId xmlns:a16="http://schemas.microsoft.com/office/drawing/2014/main" id="{B806180B-9CB8-123C-39A0-5D2CB9591070}"/>
              </a:ext>
            </a:extLst>
          </p:cNvPr>
          <p:cNvSpPr/>
          <p:nvPr/>
        </p:nvSpPr>
        <p:spPr bwMode="auto">
          <a:xfrm>
            <a:off x="237474" y="252022"/>
            <a:ext cx="1512168" cy="360040"/>
          </a:xfrm>
          <a:prstGeom prst="rect">
            <a:avLst/>
          </a:prstGeom>
          <a:solidFill>
            <a:srgbClr val="006600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sz="2400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1</a:t>
            </a:r>
            <a:endParaRPr lang="ko-KR" altLang="en-US" sz="2400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D15164-3376-0012-B9B7-25DD5C55304F}"/>
              </a:ext>
            </a:extLst>
          </p:cNvPr>
          <p:cNvSpPr txBox="1"/>
          <p:nvPr/>
        </p:nvSpPr>
        <p:spPr>
          <a:xfrm>
            <a:off x="263352" y="692696"/>
            <a:ext cx="11665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</a:t>
            </a:r>
            <a:r>
              <a:rPr lang="en-US" altLang="ko-KR" b="1" u="sng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Wording</a:t>
            </a: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 to be added to each Annex by ESA test item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24B01AC-322E-D5A5-96B5-14F74D62E391}"/>
              </a:ext>
            </a:extLst>
          </p:cNvPr>
          <p:cNvSpPr txBox="1"/>
          <p:nvPr/>
        </p:nvSpPr>
        <p:spPr>
          <a:xfrm>
            <a:off x="9624392" y="260648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IWG-EMC-49-07</a:t>
            </a:r>
          </a:p>
        </p:txBody>
      </p:sp>
    </p:spTree>
    <p:extLst>
      <p:ext uri="{BB962C8B-B14F-4D97-AF65-F5344CB8AC3E}">
        <p14:creationId xmlns:p14="http://schemas.microsoft.com/office/powerpoint/2010/main" val="2762328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244EF237-BA5E-7B5B-3CBF-932810040B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OPTION</a:t>
            </a:r>
            <a:r>
              <a:rPr lang="ko-KR" altLang="en-US" dirty="0"/>
              <a:t> </a:t>
            </a:r>
            <a:r>
              <a:rPr lang="en-US" altLang="ko-KR" dirty="0"/>
              <a:t>2: Flowchart-Based Clarification (1/3)</a:t>
            </a:r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8F1FB2D-FE46-E191-0BA7-E494146A1D38}"/>
              </a:ext>
            </a:extLst>
          </p:cNvPr>
          <p:cNvSpPr/>
          <p:nvPr/>
        </p:nvSpPr>
        <p:spPr bwMode="auto">
          <a:xfrm>
            <a:off x="237474" y="252022"/>
            <a:ext cx="1512168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sz="2400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2</a:t>
            </a:r>
            <a:endParaRPr lang="ko-KR" altLang="en-US" sz="2400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EC84BF-4FC1-FE1E-C4C8-A65453591FF4}"/>
              </a:ext>
            </a:extLst>
          </p:cNvPr>
          <p:cNvSpPr txBox="1"/>
          <p:nvPr/>
        </p:nvSpPr>
        <p:spPr>
          <a:xfrm>
            <a:off x="4583832" y="119675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Wording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29C35B-EA36-7EE5-E1BA-91564765EB0D}"/>
              </a:ext>
            </a:extLst>
          </p:cNvPr>
          <p:cNvSpPr txBox="1"/>
          <p:nvPr/>
        </p:nvSpPr>
        <p:spPr>
          <a:xfrm>
            <a:off x="8184232" y="1196752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Wording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503F5C1-4E07-CBE3-6467-2DD394562A4F}"/>
              </a:ext>
            </a:extLst>
          </p:cNvPr>
          <p:cNvSpPr/>
          <p:nvPr/>
        </p:nvSpPr>
        <p:spPr bwMode="auto">
          <a:xfrm>
            <a:off x="4799856" y="2420888"/>
            <a:ext cx="2232000" cy="151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one configuration (single or 3-phase) to be selected based on maximum total nominal charge current</a:t>
            </a:r>
            <a:endParaRPr lang="ko-KR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C1E8217-0621-B0D6-7D49-0B4DA4720329}"/>
              </a:ext>
            </a:extLst>
          </p:cNvPr>
          <p:cNvSpPr/>
          <p:nvPr/>
        </p:nvSpPr>
        <p:spPr bwMode="auto">
          <a:xfrm>
            <a:off x="4799856" y="4483761"/>
            <a:ext cx="2232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DB53C0B-BE1D-37EA-C498-C030D3330344}"/>
              </a:ext>
            </a:extLst>
          </p:cNvPr>
          <p:cNvSpPr/>
          <p:nvPr/>
        </p:nvSpPr>
        <p:spPr bwMode="auto">
          <a:xfrm>
            <a:off x="260352" y="836712"/>
            <a:ext cx="4323480" cy="590465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29" name="그림 28">
            <a:extLst>
              <a:ext uri="{FF2B5EF4-FFF2-40B4-BE49-F238E27FC236}">
                <a16:creationId xmlns:a16="http://schemas.microsoft.com/office/drawing/2014/main" id="{A4E7FD8E-BDA7-1ECB-246A-CC48B4F6E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76" y="1196752"/>
            <a:ext cx="3888432" cy="513780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1C890C3F-46CD-88AB-D280-72E9B1DE63C2}"/>
              </a:ext>
            </a:extLst>
          </p:cNvPr>
          <p:cNvSpPr txBox="1"/>
          <p:nvPr/>
        </p:nvSpPr>
        <p:spPr>
          <a:xfrm>
            <a:off x="407368" y="888975"/>
            <a:ext cx="3882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altLang="ko-KR" sz="14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Example - Charging mode flowchart for Vehicle</a:t>
            </a:r>
            <a:endParaRPr lang="ko-KR" altLang="en-US" sz="1400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F727931-F8E1-B52A-D535-DF4A4088306B}"/>
              </a:ext>
            </a:extLst>
          </p:cNvPr>
          <p:cNvSpPr txBox="1"/>
          <p:nvPr/>
        </p:nvSpPr>
        <p:spPr>
          <a:xfrm>
            <a:off x="263352" y="6381328"/>
            <a:ext cx="43204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9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GRE-92-24 -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(IWG EMC)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Proposal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supersede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ECE/TRANS/WP.29/GRE/2025/3 </a:t>
            </a:r>
            <a:endParaRPr lang="ko-KR" altLang="en-US" sz="900" i="1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49E644A3-5575-E90D-8E8D-D591E818DA58}"/>
              </a:ext>
            </a:extLst>
          </p:cNvPr>
          <p:cNvSpPr/>
          <p:nvPr/>
        </p:nvSpPr>
        <p:spPr bwMode="auto">
          <a:xfrm>
            <a:off x="479376" y="5157192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77592BEE-4A7B-B4CD-817B-1416F4185E86}"/>
              </a:ext>
            </a:extLst>
          </p:cNvPr>
          <p:cNvSpPr/>
          <p:nvPr/>
        </p:nvSpPr>
        <p:spPr bwMode="auto">
          <a:xfrm>
            <a:off x="470749" y="1761190"/>
            <a:ext cx="3888000" cy="3312368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7" name="사각형: 둥근 모서리 36">
            <a:extLst>
              <a:ext uri="{FF2B5EF4-FFF2-40B4-BE49-F238E27FC236}">
                <a16:creationId xmlns:a16="http://schemas.microsoft.com/office/drawing/2014/main" id="{24C523D6-62A5-A2DA-0AB9-03F2F68CA82B}"/>
              </a:ext>
            </a:extLst>
          </p:cNvPr>
          <p:cNvSpPr/>
          <p:nvPr/>
        </p:nvSpPr>
        <p:spPr bwMode="auto">
          <a:xfrm>
            <a:off x="1686260" y="4280509"/>
            <a:ext cx="1169380" cy="516643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42BBD9F0-41EE-E6CF-5FE3-C1056F49C19C}"/>
              </a:ext>
            </a:extLst>
          </p:cNvPr>
          <p:cNvSpPr/>
          <p:nvPr/>
        </p:nvSpPr>
        <p:spPr bwMode="auto">
          <a:xfrm>
            <a:off x="1691607" y="5286923"/>
            <a:ext cx="1169380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grpSp>
        <p:nvGrpSpPr>
          <p:cNvPr id="136" name="그룹 135">
            <a:extLst>
              <a:ext uri="{FF2B5EF4-FFF2-40B4-BE49-F238E27FC236}">
                <a16:creationId xmlns:a16="http://schemas.microsoft.com/office/drawing/2014/main" id="{40310DB2-0E30-B2CE-0F4B-5A32D693882E}"/>
              </a:ext>
            </a:extLst>
          </p:cNvPr>
          <p:cNvGrpSpPr/>
          <p:nvPr/>
        </p:nvGrpSpPr>
        <p:grpSpPr>
          <a:xfrm>
            <a:off x="8181408" y="1835713"/>
            <a:ext cx="3819248" cy="4359128"/>
            <a:chOff x="8181408" y="1979729"/>
            <a:chExt cx="3819248" cy="4359128"/>
          </a:xfrm>
        </p:grpSpPr>
        <p:sp>
          <p:nvSpPr>
            <p:cNvPr id="39" name="사각형: 둥근 모서리 38">
              <a:extLst>
                <a:ext uri="{FF2B5EF4-FFF2-40B4-BE49-F238E27FC236}">
                  <a16:creationId xmlns:a16="http://schemas.microsoft.com/office/drawing/2014/main" id="{58752E9F-A823-09AA-7961-3B317E0C4E90}"/>
                </a:ext>
              </a:extLst>
            </p:cNvPr>
            <p:cNvSpPr/>
            <p:nvPr/>
          </p:nvSpPr>
          <p:spPr>
            <a:xfrm>
              <a:off x="8181408" y="1979729"/>
              <a:ext cx="3171176" cy="46158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Annex </a:t>
              </a:r>
              <a:r>
                <a:rPr lang="en-US" altLang="ko-KR" sz="1200" b="1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Number</a:t>
              </a:r>
              <a:r>
                <a:rPr lang="en-US" altLang="ko-KR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test modes to be selected for REESS coupled to the power grid.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다이아몬드 39">
              <a:extLst>
                <a:ext uri="{FF2B5EF4-FFF2-40B4-BE49-F238E27FC236}">
                  <a16:creationId xmlns:a16="http://schemas.microsoft.com/office/drawing/2014/main" id="{E08F8C47-5346-C098-5452-D7AE18409DA4}"/>
                </a:ext>
              </a:extLst>
            </p:cNvPr>
            <p:cNvSpPr/>
            <p:nvPr/>
          </p:nvSpPr>
          <p:spPr>
            <a:xfrm>
              <a:off x="8181408" y="2868811"/>
              <a:ext cx="1254129" cy="907529"/>
            </a:xfrm>
            <a:prstGeom prst="diamond">
              <a:avLst/>
            </a:prstGeom>
            <a:solidFill>
              <a:srgbClr val="B8CFFF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 charging available?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다이아몬드 42">
              <a:extLst>
                <a:ext uri="{FF2B5EF4-FFF2-40B4-BE49-F238E27FC236}">
                  <a16:creationId xmlns:a16="http://schemas.microsoft.com/office/drawing/2014/main" id="{D63E8C52-314A-2D81-EC38-3565CDECB3E1}"/>
                </a:ext>
              </a:extLst>
            </p:cNvPr>
            <p:cNvSpPr/>
            <p:nvPr/>
          </p:nvSpPr>
          <p:spPr>
            <a:xfrm>
              <a:off x="8181408" y="4509120"/>
              <a:ext cx="1254129" cy="917919"/>
            </a:xfrm>
            <a:prstGeom prst="diamond">
              <a:avLst/>
            </a:prstGeom>
            <a:solidFill>
              <a:srgbClr val="B7DEE8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DC charging available?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직사각형 44">
              <a:extLst>
                <a:ext uri="{FF2B5EF4-FFF2-40B4-BE49-F238E27FC236}">
                  <a16:creationId xmlns:a16="http://schemas.microsoft.com/office/drawing/2014/main" id="{08EDFB2F-82B9-3FC0-47E9-6C0B533DDF25}"/>
                </a:ext>
              </a:extLst>
            </p:cNvPr>
            <p:cNvSpPr/>
            <p:nvPr/>
          </p:nvSpPr>
          <p:spPr>
            <a:xfrm>
              <a:off x="9768408" y="4537584"/>
              <a:ext cx="2232248" cy="864096"/>
            </a:xfrm>
            <a:prstGeom prst="rect">
              <a:avLst/>
            </a:prstGeom>
            <a:solidFill>
              <a:srgbClr val="B7DEE8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600" b="1" u="sng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DC charging test on ESA</a:t>
              </a:r>
              <a:r>
                <a:rPr lang="en-US" altLang="ko-KR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with cable from the test facility</a:t>
              </a:r>
              <a:endParaRPr lang="ko-KR" alt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사각형: 둥근 모서리 45">
              <a:extLst>
                <a:ext uri="{FF2B5EF4-FFF2-40B4-BE49-F238E27FC236}">
                  <a16:creationId xmlns:a16="http://schemas.microsoft.com/office/drawing/2014/main" id="{7A3BD394-8046-6C83-CF3B-152DBD2738CD}"/>
                </a:ext>
              </a:extLst>
            </p:cNvPr>
            <p:cNvSpPr/>
            <p:nvPr/>
          </p:nvSpPr>
          <p:spPr>
            <a:xfrm>
              <a:off x="8181408" y="5877272"/>
              <a:ext cx="3171176" cy="46158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End of test REESS coupled to the power grid.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7" name="직선 화살표 연결선 46">
              <a:extLst>
                <a:ext uri="{FF2B5EF4-FFF2-40B4-BE49-F238E27FC236}">
                  <a16:creationId xmlns:a16="http://schemas.microsoft.com/office/drawing/2014/main" id="{B218DD54-6680-ABBB-1558-27047060303D}"/>
                </a:ext>
              </a:extLst>
            </p:cNvPr>
            <p:cNvCxnSpPr>
              <a:cxnSpLocks/>
              <a:endCxn id="40" idx="0"/>
            </p:cNvCxnSpPr>
            <p:nvPr/>
          </p:nvCxnSpPr>
          <p:spPr>
            <a:xfrm>
              <a:off x="8808473" y="2420888"/>
              <a:ext cx="0" cy="44792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47">
              <a:extLst>
                <a:ext uri="{FF2B5EF4-FFF2-40B4-BE49-F238E27FC236}">
                  <a16:creationId xmlns:a16="http://schemas.microsoft.com/office/drawing/2014/main" id="{DFDE8A41-3D1F-1DF9-77B0-E212A2DF0436}"/>
                </a:ext>
              </a:extLst>
            </p:cNvPr>
            <p:cNvCxnSpPr>
              <a:cxnSpLocks/>
              <a:stCxn id="40" idx="2"/>
              <a:endCxn id="43" idx="0"/>
            </p:cNvCxnSpPr>
            <p:nvPr/>
          </p:nvCxnSpPr>
          <p:spPr>
            <a:xfrm>
              <a:off x="8808473" y="3776340"/>
              <a:ext cx="0" cy="7327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화살표 연결선 48">
              <a:extLst>
                <a:ext uri="{FF2B5EF4-FFF2-40B4-BE49-F238E27FC236}">
                  <a16:creationId xmlns:a16="http://schemas.microsoft.com/office/drawing/2014/main" id="{EB875553-7B48-4EC2-9915-31B5ECFF4F6F}"/>
                </a:ext>
              </a:extLst>
            </p:cNvPr>
            <p:cNvCxnSpPr>
              <a:cxnSpLocks/>
              <a:stCxn id="43" idx="2"/>
            </p:cNvCxnSpPr>
            <p:nvPr/>
          </p:nvCxnSpPr>
          <p:spPr>
            <a:xfrm>
              <a:off x="8808473" y="5427039"/>
              <a:ext cx="0" cy="4502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화살표 연결선 49">
              <a:extLst>
                <a:ext uri="{FF2B5EF4-FFF2-40B4-BE49-F238E27FC236}">
                  <a16:creationId xmlns:a16="http://schemas.microsoft.com/office/drawing/2014/main" id="{7B6044BF-89D9-9F8E-7467-FD28EC13E21D}"/>
                </a:ext>
              </a:extLst>
            </p:cNvPr>
            <p:cNvCxnSpPr>
              <a:cxnSpLocks/>
              <a:stCxn id="40" idx="3"/>
              <a:endCxn id="58" idx="1"/>
            </p:cNvCxnSpPr>
            <p:nvPr/>
          </p:nvCxnSpPr>
          <p:spPr>
            <a:xfrm flipV="1">
              <a:off x="9435537" y="3320988"/>
              <a:ext cx="33287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화살표 연결선 50">
              <a:extLst>
                <a:ext uri="{FF2B5EF4-FFF2-40B4-BE49-F238E27FC236}">
                  <a16:creationId xmlns:a16="http://schemas.microsoft.com/office/drawing/2014/main" id="{90AB7462-4E59-1A3A-EF8C-FBAE9B524A87}"/>
                </a:ext>
              </a:extLst>
            </p:cNvPr>
            <p:cNvCxnSpPr>
              <a:cxnSpLocks/>
              <a:stCxn id="43" idx="3"/>
              <a:endCxn id="45" idx="1"/>
            </p:cNvCxnSpPr>
            <p:nvPr/>
          </p:nvCxnSpPr>
          <p:spPr>
            <a:xfrm>
              <a:off x="9435537" y="4968080"/>
              <a:ext cx="332871" cy="155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FF7DF9A-FE50-602D-290E-0B6FE0C40DE0}"/>
                </a:ext>
              </a:extLst>
            </p:cNvPr>
            <p:cNvSpPr txBox="1"/>
            <p:nvPr/>
          </p:nvSpPr>
          <p:spPr>
            <a:xfrm>
              <a:off x="9336360" y="3068960"/>
              <a:ext cx="272596" cy="319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AC31C827-4796-F7C0-42FA-95BCAAA03D11}"/>
                </a:ext>
              </a:extLst>
            </p:cNvPr>
            <p:cNvSpPr txBox="1"/>
            <p:nvPr/>
          </p:nvSpPr>
          <p:spPr>
            <a:xfrm>
              <a:off x="9336360" y="4554326"/>
              <a:ext cx="272596" cy="319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54340BD-52C5-A8F4-66F7-0BBB125169FD}"/>
                </a:ext>
              </a:extLst>
            </p:cNvPr>
            <p:cNvSpPr txBox="1"/>
            <p:nvPr/>
          </p:nvSpPr>
          <p:spPr>
            <a:xfrm>
              <a:off x="8760296" y="5339308"/>
              <a:ext cx="298030" cy="319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78E6E345-602B-A3B7-66AC-ED934A29DAFB}"/>
                </a:ext>
              </a:extLst>
            </p:cNvPr>
            <p:cNvSpPr txBox="1"/>
            <p:nvPr/>
          </p:nvSpPr>
          <p:spPr>
            <a:xfrm>
              <a:off x="8760296" y="3717032"/>
              <a:ext cx="298030" cy="319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56" name="연결선: 꺾임 55">
              <a:extLst>
                <a:ext uri="{FF2B5EF4-FFF2-40B4-BE49-F238E27FC236}">
                  <a16:creationId xmlns:a16="http://schemas.microsoft.com/office/drawing/2014/main" id="{CE321382-4386-341E-A0FF-33E449D847A3}"/>
                </a:ext>
              </a:extLst>
            </p:cNvPr>
            <p:cNvCxnSpPr>
              <a:cxnSpLocks/>
              <a:stCxn id="58" idx="2"/>
            </p:cNvCxnSpPr>
            <p:nvPr/>
          </p:nvCxnSpPr>
          <p:spPr>
            <a:xfrm rot="5400000">
              <a:off x="9750405" y="3158971"/>
              <a:ext cx="216026" cy="2052228"/>
            </a:xfrm>
            <a:prstGeom prst="bentConnector2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연결선: 꺾임 56">
              <a:extLst>
                <a:ext uri="{FF2B5EF4-FFF2-40B4-BE49-F238E27FC236}">
                  <a16:creationId xmlns:a16="http://schemas.microsoft.com/office/drawing/2014/main" id="{5ED8E215-963B-85AF-162A-BC6E1A582136}"/>
                </a:ext>
              </a:extLst>
            </p:cNvPr>
            <p:cNvCxnSpPr>
              <a:cxnSpLocks/>
              <a:stCxn id="45" idx="2"/>
            </p:cNvCxnSpPr>
            <p:nvPr/>
          </p:nvCxnSpPr>
          <p:spPr>
            <a:xfrm rot="5400000">
              <a:off x="9728634" y="4505350"/>
              <a:ext cx="259568" cy="2052228"/>
            </a:xfrm>
            <a:prstGeom prst="bentConnector2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직사각형 57">
              <a:extLst>
                <a:ext uri="{FF2B5EF4-FFF2-40B4-BE49-F238E27FC236}">
                  <a16:creationId xmlns:a16="http://schemas.microsoft.com/office/drawing/2014/main" id="{BD15C809-2FD0-A0EA-D493-18349304D688}"/>
                </a:ext>
              </a:extLst>
            </p:cNvPr>
            <p:cNvSpPr/>
            <p:nvPr/>
          </p:nvSpPr>
          <p:spPr>
            <a:xfrm>
              <a:off x="9768408" y="2564904"/>
              <a:ext cx="2232248" cy="1512168"/>
            </a:xfrm>
            <a:prstGeom prst="rect">
              <a:avLst/>
            </a:prstGeom>
            <a:solidFill>
              <a:srgbClr val="B8CFFF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600" b="1" u="sng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 charging test on ESA</a:t>
              </a:r>
              <a:r>
                <a:rPr lang="en-US" altLang="ko-KR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in only one configuration (single or 3-phase), selected based on maximum total nominal charge current</a:t>
              </a:r>
              <a:endParaRPr lang="ko-KR" alt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2AC6F694-2D27-C968-29B7-68CC07F124FB}"/>
              </a:ext>
            </a:extLst>
          </p:cNvPr>
          <p:cNvSpPr/>
          <p:nvPr/>
        </p:nvSpPr>
        <p:spPr bwMode="auto">
          <a:xfrm>
            <a:off x="7392144" y="328498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9F72659-8A79-9BBB-89A3-C38B9775FF6B}"/>
              </a:ext>
            </a:extLst>
          </p:cNvPr>
          <p:cNvSpPr txBox="1"/>
          <p:nvPr/>
        </p:nvSpPr>
        <p:spPr>
          <a:xfrm>
            <a:off x="9624392" y="260648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IWG-EMC-49-07</a:t>
            </a:r>
          </a:p>
        </p:txBody>
      </p:sp>
    </p:spTree>
    <p:extLst>
      <p:ext uri="{BB962C8B-B14F-4D97-AF65-F5344CB8AC3E}">
        <p14:creationId xmlns:p14="http://schemas.microsoft.com/office/powerpoint/2010/main" val="1224974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E872B82A-1D4A-D76C-489D-EE7B6A3ADC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OPTION</a:t>
            </a:r>
            <a:r>
              <a:rPr lang="ko-KR" altLang="en-US" dirty="0"/>
              <a:t> </a:t>
            </a:r>
            <a:r>
              <a:rPr lang="en-US" altLang="ko-KR" dirty="0"/>
              <a:t>2: Flowchart-Based Clarification (2/3)</a:t>
            </a:r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00481F6B-1D8A-028C-78DE-FCCDE1110413}"/>
              </a:ext>
            </a:extLst>
          </p:cNvPr>
          <p:cNvSpPr/>
          <p:nvPr/>
        </p:nvSpPr>
        <p:spPr bwMode="auto">
          <a:xfrm>
            <a:off x="237474" y="252022"/>
            <a:ext cx="1512168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sz="2400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2</a:t>
            </a:r>
            <a:endParaRPr lang="ko-KR" altLang="en-US" sz="2400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02BC79F-90CD-0188-909F-EA3792F8D2AD}"/>
              </a:ext>
            </a:extLst>
          </p:cNvPr>
          <p:cNvSpPr/>
          <p:nvPr/>
        </p:nvSpPr>
        <p:spPr bwMode="auto">
          <a:xfrm>
            <a:off x="260352" y="836712"/>
            <a:ext cx="4323480" cy="590465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B8C4F0-707A-68D1-EE96-082DD6E18952}"/>
              </a:ext>
            </a:extLst>
          </p:cNvPr>
          <p:cNvSpPr txBox="1"/>
          <p:nvPr/>
        </p:nvSpPr>
        <p:spPr>
          <a:xfrm>
            <a:off x="407368" y="888975"/>
            <a:ext cx="3882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altLang="ko-KR" sz="14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Example - Charging mode flowchart for Vehicle</a:t>
            </a:r>
            <a:endParaRPr lang="ko-KR" altLang="en-US" sz="1400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BBC39E-4AA8-001F-5EB6-FD4F4F8458D9}"/>
              </a:ext>
            </a:extLst>
          </p:cNvPr>
          <p:cNvSpPr txBox="1"/>
          <p:nvPr/>
        </p:nvSpPr>
        <p:spPr>
          <a:xfrm>
            <a:off x="263352" y="6438528"/>
            <a:ext cx="43204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9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GRE-92-24 -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(IWG EMC)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Proposal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sz="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supersede</a:t>
            </a:r>
            <a:r>
              <a:rPr lang="ko-KR" altLang="en-US" sz="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ECE/TRANS/WP.29/GRE/2025/3 </a:t>
            </a:r>
            <a:endParaRPr lang="ko-KR" altLang="en-US" sz="900" i="1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4014C025-712E-B2E7-BDE4-381B19186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7" y="1196752"/>
            <a:ext cx="3888432" cy="5225119"/>
          </a:xfrm>
          <a:prstGeom prst="rect">
            <a:avLst/>
          </a:prstGeom>
          <a:ln>
            <a:noFill/>
          </a:ln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11984FA9-716B-D7CA-FC5E-21182F568065}"/>
              </a:ext>
            </a:extLst>
          </p:cNvPr>
          <p:cNvSpPr/>
          <p:nvPr/>
        </p:nvSpPr>
        <p:spPr bwMode="auto">
          <a:xfrm>
            <a:off x="2108002" y="5505817"/>
            <a:ext cx="2250250" cy="922119"/>
          </a:xfrm>
          <a:prstGeom prst="rect">
            <a:avLst/>
          </a:prstGeom>
          <a:solidFill>
            <a:srgbClr val="FFFF0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5406E838-D911-8859-AB87-718DBB148DE9}"/>
              </a:ext>
            </a:extLst>
          </p:cNvPr>
          <p:cNvSpPr/>
          <p:nvPr/>
        </p:nvSpPr>
        <p:spPr bwMode="auto">
          <a:xfrm>
            <a:off x="2783632" y="5517232"/>
            <a:ext cx="1368152" cy="904639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1228F1A-1E9E-5A9E-E031-6A916C88F426}"/>
              </a:ext>
            </a:extLst>
          </p:cNvPr>
          <p:cNvSpPr/>
          <p:nvPr/>
        </p:nvSpPr>
        <p:spPr bwMode="auto">
          <a:xfrm>
            <a:off x="470749" y="1761190"/>
            <a:ext cx="3888000" cy="3684034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F53D7F5F-A897-AC6B-F794-1CF6FD6B2E60}"/>
              </a:ext>
            </a:extLst>
          </p:cNvPr>
          <p:cNvSpPr/>
          <p:nvPr/>
        </p:nvSpPr>
        <p:spPr bwMode="auto">
          <a:xfrm>
            <a:off x="4799856" y="1700808"/>
            <a:ext cx="2232248" cy="4752528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6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2 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</a:t>
            </a:r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available charging modes on the vehicle 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with a maximum current ≤ 16A, the </a:t>
            </a:r>
            <a:r>
              <a:rPr lang="en-US" altLang="ko-KR" sz="16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test shall be done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either in Mode 2 or Mode 3</a:t>
            </a:r>
            <a:r>
              <a:rPr lang="en-US" altLang="ko-KR" sz="1600" b="1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6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according to IEC 61000-3-2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;</a:t>
            </a:r>
          </a:p>
          <a:p>
            <a:endParaRPr lang="ko-KR" altLang="ko-KR" sz="8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</a:t>
            </a:r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available charging modes on the vehicle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</a:t>
            </a:r>
            <a:r>
              <a:rPr lang="en-US" altLang="ko-KR" sz="16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a maximum current &gt; 16A and &lt;75A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, the </a:t>
            </a:r>
            <a:r>
              <a:rPr lang="en-US" altLang="ko-KR" sz="160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test shall be done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60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6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either in Mode 2 or Mode 3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charging current &gt; 16A </a:t>
            </a:r>
            <a:r>
              <a:rPr lang="en-US" altLang="ko-KR" sz="160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according to IEC 61000-3-12</a:t>
            </a:r>
            <a:r>
              <a:rPr lang="en-US" altLang="ko-KR" sz="16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. </a:t>
            </a:r>
            <a:endParaRPr lang="ko-KR" altLang="ko-KR" sz="1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1FDFA810-AB88-0086-8D37-5ABAB5B41247}"/>
              </a:ext>
            </a:extLst>
          </p:cNvPr>
          <p:cNvSpPr/>
          <p:nvPr/>
        </p:nvSpPr>
        <p:spPr>
          <a:xfrm>
            <a:off x="8865310" y="4973510"/>
            <a:ext cx="1495665" cy="510792"/>
          </a:xfrm>
          <a:prstGeom prst="rect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600" b="1" kern="800" spc="-10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Test according to IEC 61000-3-2  (or 3)</a:t>
            </a:r>
            <a:endParaRPr lang="ko-KR" altLang="en-US" sz="1600" b="1" kern="800" spc="-100" dirty="0">
              <a:solidFill>
                <a:schemeClr val="tx1"/>
              </a:solidFill>
              <a:highlight>
                <a:srgbClr val="FFFF00"/>
              </a:highlight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99C60175-EFFF-D17D-7E96-19B1168FD4F8}"/>
              </a:ext>
            </a:extLst>
          </p:cNvPr>
          <p:cNvSpPr/>
          <p:nvPr/>
        </p:nvSpPr>
        <p:spPr>
          <a:xfrm>
            <a:off x="10576999" y="4972227"/>
            <a:ext cx="1495665" cy="510792"/>
          </a:xfrm>
          <a:prstGeom prst="rect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600" b="1" kern="800" spc="-1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Test according to IEC 61000-3-12 (or 11) </a:t>
            </a:r>
            <a:endParaRPr lang="ko-KR" altLang="en-US" sz="1600" b="1" kern="800" spc="-1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42" name="사각형: 둥근 모서리 41">
            <a:extLst>
              <a:ext uri="{FF2B5EF4-FFF2-40B4-BE49-F238E27FC236}">
                <a16:creationId xmlns:a16="http://schemas.microsoft.com/office/drawing/2014/main" id="{CDF22868-455D-ECB9-B3A6-C76F67FACA9E}"/>
              </a:ext>
            </a:extLst>
          </p:cNvPr>
          <p:cNvSpPr/>
          <p:nvPr/>
        </p:nvSpPr>
        <p:spPr>
          <a:xfrm>
            <a:off x="7768298" y="5955668"/>
            <a:ext cx="3217118" cy="42566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D47F2185-8CA8-DFAA-FC89-D62418D1F82B}"/>
              </a:ext>
            </a:extLst>
          </p:cNvPr>
          <p:cNvCxnSpPr>
            <a:cxnSpLocks/>
            <a:endCxn id="75" idx="0"/>
          </p:cNvCxnSpPr>
          <p:nvPr/>
        </p:nvCxnSpPr>
        <p:spPr>
          <a:xfrm>
            <a:off x="8395363" y="2130574"/>
            <a:ext cx="0" cy="4606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28C72403-87E6-A00D-94C1-0DA0A5D15885}"/>
              </a:ext>
            </a:extLst>
          </p:cNvPr>
          <p:cNvCxnSpPr>
            <a:cxnSpLocks/>
            <a:stCxn id="75" idx="2"/>
          </p:cNvCxnSpPr>
          <p:nvPr/>
        </p:nvCxnSpPr>
        <p:spPr>
          <a:xfrm>
            <a:off x="8395363" y="3498726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화살표 연결선 64">
            <a:extLst>
              <a:ext uri="{FF2B5EF4-FFF2-40B4-BE49-F238E27FC236}">
                <a16:creationId xmlns:a16="http://schemas.microsoft.com/office/drawing/2014/main" id="{1CE06768-3B61-0EAA-C7B8-4B4EA6879604}"/>
              </a:ext>
            </a:extLst>
          </p:cNvPr>
          <p:cNvCxnSpPr>
            <a:cxnSpLocks/>
            <a:stCxn id="75" idx="3"/>
            <a:endCxn id="76" idx="1"/>
          </p:cNvCxnSpPr>
          <p:nvPr/>
        </p:nvCxnSpPr>
        <p:spPr>
          <a:xfrm flipV="1">
            <a:off x="9022427" y="3036379"/>
            <a:ext cx="378813" cy="85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연결선: 꺾임 65">
            <a:extLst>
              <a:ext uri="{FF2B5EF4-FFF2-40B4-BE49-F238E27FC236}">
                <a16:creationId xmlns:a16="http://schemas.microsoft.com/office/drawing/2014/main" id="{17C178C6-A211-3C89-AB45-49A4DC8D73F8}"/>
              </a:ext>
            </a:extLst>
          </p:cNvPr>
          <p:cNvCxnSpPr>
            <a:cxnSpLocks/>
            <a:stCxn id="77" idx="1"/>
          </p:cNvCxnSpPr>
          <p:nvPr/>
        </p:nvCxnSpPr>
        <p:spPr>
          <a:xfrm rot="10800000" flipV="1">
            <a:off x="9064832" y="4437854"/>
            <a:ext cx="144017" cy="53703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연결선: 꺾임 66">
            <a:extLst>
              <a:ext uri="{FF2B5EF4-FFF2-40B4-BE49-F238E27FC236}">
                <a16:creationId xmlns:a16="http://schemas.microsoft.com/office/drawing/2014/main" id="{61756373-C35B-BFEC-2D2F-5212398B3F29}"/>
              </a:ext>
            </a:extLst>
          </p:cNvPr>
          <p:cNvCxnSpPr>
            <a:cxnSpLocks/>
            <a:stCxn id="77" idx="3"/>
          </p:cNvCxnSpPr>
          <p:nvPr/>
        </p:nvCxnSpPr>
        <p:spPr>
          <a:xfrm>
            <a:off x="11729128" y="4437854"/>
            <a:ext cx="72007" cy="53703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연결선: 꺾임 67">
            <a:extLst>
              <a:ext uri="{FF2B5EF4-FFF2-40B4-BE49-F238E27FC236}">
                <a16:creationId xmlns:a16="http://schemas.microsoft.com/office/drawing/2014/main" id="{34A498BC-3C7E-968B-2FEB-AFC5005C69AC}"/>
              </a:ext>
            </a:extLst>
          </p:cNvPr>
          <p:cNvCxnSpPr>
            <a:cxnSpLocks/>
            <a:stCxn id="40" idx="2"/>
          </p:cNvCxnSpPr>
          <p:nvPr/>
        </p:nvCxnSpPr>
        <p:spPr>
          <a:xfrm rot="5400000">
            <a:off x="8945621" y="4955440"/>
            <a:ext cx="138660" cy="1196384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연결선: 꺾임 68">
            <a:extLst>
              <a:ext uri="{FF2B5EF4-FFF2-40B4-BE49-F238E27FC236}">
                <a16:creationId xmlns:a16="http://schemas.microsoft.com/office/drawing/2014/main" id="{E623D607-767F-87FA-816B-91D52DA5CC47}"/>
              </a:ext>
            </a:extLst>
          </p:cNvPr>
          <p:cNvCxnSpPr>
            <a:cxnSpLocks/>
            <a:stCxn id="41" idx="2"/>
          </p:cNvCxnSpPr>
          <p:nvPr/>
        </p:nvCxnSpPr>
        <p:spPr>
          <a:xfrm rot="5400000">
            <a:off x="9764820" y="4134959"/>
            <a:ext cx="211953" cy="2908073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D8EF2157-C17C-59CF-F0A2-482323E91AD1}"/>
              </a:ext>
            </a:extLst>
          </p:cNvPr>
          <p:cNvSpPr txBox="1"/>
          <p:nvPr/>
        </p:nvSpPr>
        <p:spPr>
          <a:xfrm>
            <a:off x="8825176" y="2706638"/>
            <a:ext cx="339952" cy="4002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0874327-6557-1048-0554-DF13F22FFC95}"/>
              </a:ext>
            </a:extLst>
          </p:cNvPr>
          <p:cNvSpPr txBox="1"/>
          <p:nvPr/>
        </p:nvSpPr>
        <p:spPr>
          <a:xfrm>
            <a:off x="11513103" y="4398826"/>
            <a:ext cx="339952" cy="4002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4EF6565-15F5-107D-2E8C-8E30DDE25A2F}"/>
              </a:ext>
            </a:extLst>
          </p:cNvPr>
          <p:cNvSpPr txBox="1"/>
          <p:nvPr/>
        </p:nvSpPr>
        <p:spPr>
          <a:xfrm>
            <a:off x="8992823" y="4398826"/>
            <a:ext cx="371670" cy="4002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24D8860-0772-19EB-891B-93B2933F8A31}"/>
              </a:ext>
            </a:extLst>
          </p:cNvPr>
          <p:cNvSpPr txBox="1"/>
          <p:nvPr/>
        </p:nvSpPr>
        <p:spPr>
          <a:xfrm>
            <a:off x="8321120" y="3426718"/>
            <a:ext cx="371670" cy="4002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5" name="다이아몬드 74">
            <a:extLst>
              <a:ext uri="{FF2B5EF4-FFF2-40B4-BE49-F238E27FC236}">
                <a16:creationId xmlns:a16="http://schemas.microsoft.com/office/drawing/2014/main" id="{D349E5C3-F06D-FCB1-44C2-7B41B7AC80DA}"/>
              </a:ext>
            </a:extLst>
          </p:cNvPr>
          <p:cNvSpPr/>
          <p:nvPr/>
        </p:nvSpPr>
        <p:spPr>
          <a:xfrm>
            <a:off x="7768298" y="2591197"/>
            <a:ext cx="1254129" cy="907529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직사각형 75">
            <a:extLst>
              <a:ext uri="{FF2B5EF4-FFF2-40B4-BE49-F238E27FC236}">
                <a16:creationId xmlns:a16="http://schemas.microsoft.com/office/drawing/2014/main" id="{731369BA-6067-A4D3-F485-55F6C078773F}"/>
              </a:ext>
            </a:extLst>
          </p:cNvPr>
          <p:cNvSpPr/>
          <p:nvPr/>
        </p:nvSpPr>
        <p:spPr>
          <a:xfrm>
            <a:off x="9401240" y="2280295"/>
            <a:ext cx="2232248" cy="1512168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6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test on ESA</a:t>
            </a:r>
            <a:r>
              <a:rPr lang="en-US" altLang="ko-K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only one configuration (single or 3-phase), selected based on maximum total nominal charge current</a:t>
            </a:r>
            <a:endParaRPr lang="ko-KR" alt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다이아몬드 76">
            <a:extLst>
              <a:ext uri="{FF2B5EF4-FFF2-40B4-BE49-F238E27FC236}">
                <a16:creationId xmlns:a16="http://schemas.microsoft.com/office/drawing/2014/main" id="{1EA1B544-CDA5-2237-8785-50AC66FE8275}"/>
              </a:ext>
            </a:extLst>
          </p:cNvPr>
          <p:cNvSpPr/>
          <p:nvPr/>
        </p:nvSpPr>
        <p:spPr>
          <a:xfrm>
            <a:off x="9208848" y="3966778"/>
            <a:ext cx="2520280" cy="94215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EADCB34-8FF4-06AA-9A22-977CADC15BCE}"/>
              </a:ext>
            </a:extLst>
          </p:cNvPr>
          <p:cNvSpPr txBox="1"/>
          <p:nvPr/>
        </p:nvSpPr>
        <p:spPr>
          <a:xfrm>
            <a:off x="9552384" y="4077072"/>
            <a:ext cx="18816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600" b="1" kern="800" spc="-100" dirty="0"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Maximum charging current &gt; 16A and &lt;75A ?</a:t>
            </a:r>
            <a:endParaRPr lang="ko-KR" altLang="en-US" sz="1600" b="1" kern="800" spc="-100" dirty="0">
              <a:highlight>
                <a:srgbClr val="00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사각형: 둥근 모서리 78">
            <a:extLst>
              <a:ext uri="{FF2B5EF4-FFF2-40B4-BE49-F238E27FC236}">
                <a16:creationId xmlns:a16="http://schemas.microsoft.com/office/drawing/2014/main" id="{8B30DA53-BD3D-2BC4-CF36-D224AEE04819}"/>
              </a:ext>
            </a:extLst>
          </p:cNvPr>
          <p:cNvSpPr/>
          <p:nvPr/>
        </p:nvSpPr>
        <p:spPr>
          <a:xfrm>
            <a:off x="7768298" y="1734530"/>
            <a:ext cx="3047899" cy="42566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</a:t>
            </a:r>
            <a:r>
              <a:rPr lang="en-US" altLang="ko-KR" sz="1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Number</a:t>
            </a:r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test modes to be selected for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0" name="직선 화살표 연결선 79">
            <a:extLst>
              <a:ext uri="{FF2B5EF4-FFF2-40B4-BE49-F238E27FC236}">
                <a16:creationId xmlns:a16="http://schemas.microsoft.com/office/drawing/2014/main" id="{01877CE5-B969-E88E-041C-7917D66A9C24}"/>
              </a:ext>
            </a:extLst>
          </p:cNvPr>
          <p:cNvCxnSpPr>
            <a:cxnSpLocks/>
            <a:stCxn id="76" idx="2"/>
            <a:endCxn id="77" idx="0"/>
          </p:cNvCxnSpPr>
          <p:nvPr/>
        </p:nvCxnSpPr>
        <p:spPr>
          <a:xfrm flipH="1">
            <a:off x="10488826" y="3792463"/>
            <a:ext cx="8701" cy="1743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화살표: 오른쪽 99">
            <a:extLst>
              <a:ext uri="{FF2B5EF4-FFF2-40B4-BE49-F238E27FC236}">
                <a16:creationId xmlns:a16="http://schemas.microsoft.com/office/drawing/2014/main" id="{563804F5-D9E7-51CC-8C68-FE4A6377B9D7}"/>
              </a:ext>
            </a:extLst>
          </p:cNvPr>
          <p:cNvSpPr/>
          <p:nvPr/>
        </p:nvSpPr>
        <p:spPr bwMode="auto">
          <a:xfrm>
            <a:off x="7392144" y="328498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54ED5EC7-E7C3-4C8B-70BA-F50FA1C8297F}"/>
              </a:ext>
            </a:extLst>
          </p:cNvPr>
          <p:cNvSpPr txBox="1"/>
          <p:nvPr/>
        </p:nvSpPr>
        <p:spPr>
          <a:xfrm>
            <a:off x="4583832" y="119675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Wording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282DF78A-8178-0883-ACB3-AE99E2AD4B85}"/>
              </a:ext>
            </a:extLst>
          </p:cNvPr>
          <p:cNvSpPr txBox="1"/>
          <p:nvPr/>
        </p:nvSpPr>
        <p:spPr>
          <a:xfrm>
            <a:off x="8184232" y="1196752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Wording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E664B27-C364-C80A-B658-55D137CF4FE3}"/>
              </a:ext>
            </a:extLst>
          </p:cNvPr>
          <p:cNvSpPr txBox="1"/>
          <p:nvPr/>
        </p:nvSpPr>
        <p:spPr>
          <a:xfrm>
            <a:off x="9624392" y="260648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IWG-EMC-49-07</a:t>
            </a:r>
          </a:p>
        </p:txBody>
      </p:sp>
    </p:spTree>
    <p:extLst>
      <p:ext uri="{BB962C8B-B14F-4D97-AF65-F5344CB8AC3E}">
        <p14:creationId xmlns:p14="http://schemas.microsoft.com/office/powerpoint/2010/main" val="1381835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420789C5-3C0E-4C55-0D97-CC4977462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OPTION</a:t>
            </a:r>
            <a:r>
              <a:rPr lang="ko-KR" altLang="en-US" dirty="0"/>
              <a:t> </a:t>
            </a:r>
            <a:r>
              <a:rPr lang="en-US" altLang="ko-KR" dirty="0"/>
              <a:t>2: Flowchart-Based Clarification (3/3)</a:t>
            </a:r>
            <a:endParaRPr lang="ko-KR" altLang="en-US" dirty="0"/>
          </a:p>
        </p:txBody>
      </p:sp>
      <p:graphicFrame>
        <p:nvGraphicFramePr>
          <p:cNvPr id="48" name="표 47">
            <a:extLst>
              <a:ext uri="{FF2B5EF4-FFF2-40B4-BE49-F238E27FC236}">
                <a16:creationId xmlns:a16="http://schemas.microsoft.com/office/drawing/2014/main" id="{888E4E46-7000-0649-13FD-7C1E4E852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49786"/>
              </p:ext>
            </p:extLst>
          </p:nvPr>
        </p:nvGraphicFramePr>
        <p:xfrm>
          <a:off x="295690" y="1124745"/>
          <a:ext cx="11632958" cy="2159324"/>
        </p:xfrm>
        <a:graphic>
          <a:graphicData uri="http://schemas.openxmlformats.org/drawingml/2006/table">
            <a:tbl>
              <a:tblPr/>
              <a:tblGrid>
                <a:gridCol w="7600510">
                  <a:extLst>
                    <a:ext uri="{9D8B030D-6E8A-4147-A177-3AD203B41FA5}">
                      <a16:colId xmlns:a16="http://schemas.microsoft.com/office/drawing/2014/main" val="398580878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374367512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3508811019"/>
                    </a:ext>
                  </a:extLst>
                </a:gridCol>
              </a:tblGrid>
              <a:tr h="288031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ESA Test Item</a:t>
                      </a:r>
                    </a:p>
                  </a:txBody>
                  <a:tcPr marL="3992" marR="3992" marT="3992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No.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Flowchart type to</a:t>
                      </a:r>
                      <a:r>
                        <a:rPr kumimoji="1" lang="ko-KR" altLang="en-US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be added</a:t>
                      </a:r>
                      <a:endParaRPr kumimoji="1" lang="ko-KR" altLang="en-US" sz="1400" b="1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517356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Broadband radiated emission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Type 1</a:t>
                      </a:r>
                      <a:endParaRPr lang="ko-KR" altLang="en-US" sz="1400" kern="120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041498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Radiated immunity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9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Type 1</a:t>
                      </a:r>
                      <a:endParaRPr lang="ko-KR" altLang="en-US" sz="1400" kern="120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07193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harmonics generated on AC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17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Type 2</a:t>
                      </a: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499095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voltage changes, fluctuations and flicker on AC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18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Type 2</a:t>
                      </a: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651467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radiofrequency conducted disturbances on AC or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19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Type 1</a:t>
                      </a:r>
                      <a:endParaRPr lang="ko-KR" altLang="en-US" sz="1400" kern="1200" noProof="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269871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Electrical Fast Transient/Burst  disturbances conducted along AC and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21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Type 1</a:t>
                      </a:r>
                      <a:endParaRPr kumimoji="0" lang="ko-KR" altLang="en-US" sz="1400" b="0" i="0" u="none" strike="noStrike" kern="1200" cap="none" spc="0" normalizeH="0" baseline="0" noProof="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777137"/>
                  </a:ext>
                </a:extLst>
              </a:tr>
              <a:tr h="264932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surges conducted along AC and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22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0" i="0" u="none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Type 1</a:t>
                      </a:r>
                      <a:endParaRPr kumimoji="0" lang="ko-KR" altLang="en-US" sz="1400" b="0" i="0" u="none" strike="noStrike" kern="1200" cap="none" spc="0" normalizeH="0" baseline="0" noProof="0" dirty="0" err="1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59501"/>
                  </a:ext>
                </a:extLst>
              </a:tr>
            </a:tbl>
          </a:graphicData>
        </a:graphic>
      </p:graphicFrame>
      <p:sp>
        <p:nvSpPr>
          <p:cNvPr id="67" name="TextBox 66">
            <a:extLst>
              <a:ext uri="{FF2B5EF4-FFF2-40B4-BE49-F238E27FC236}">
                <a16:creationId xmlns:a16="http://schemas.microsoft.com/office/drawing/2014/main" id="{BA80307C-7044-22F9-E0AD-C13F46E1D10B}"/>
              </a:ext>
            </a:extLst>
          </p:cNvPr>
          <p:cNvSpPr txBox="1"/>
          <p:nvPr/>
        </p:nvSpPr>
        <p:spPr>
          <a:xfrm>
            <a:off x="767408" y="335699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b="1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Type 1</a:t>
            </a:r>
            <a:endParaRPr lang="ko-KR" altLang="en-US" b="1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A593DFE0-6579-B5BB-C0D9-66A1E6FFFA63}"/>
              </a:ext>
            </a:extLst>
          </p:cNvPr>
          <p:cNvSpPr/>
          <p:nvPr/>
        </p:nvSpPr>
        <p:spPr bwMode="auto">
          <a:xfrm>
            <a:off x="237474" y="252022"/>
            <a:ext cx="1512168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sz="2400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2</a:t>
            </a:r>
            <a:endParaRPr lang="ko-KR" altLang="en-US" sz="2400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A6F86D50-7AA9-75A0-5C65-DAF590A3E8CF}"/>
              </a:ext>
            </a:extLst>
          </p:cNvPr>
          <p:cNvGrpSpPr/>
          <p:nvPr/>
        </p:nvGrpSpPr>
        <p:grpSpPr>
          <a:xfrm>
            <a:off x="839416" y="3717032"/>
            <a:ext cx="4604276" cy="2880280"/>
            <a:chOff x="839416" y="3717032"/>
            <a:chExt cx="4604276" cy="2880280"/>
          </a:xfrm>
        </p:grpSpPr>
        <p:sp>
          <p:nvSpPr>
            <p:cNvPr id="4" name="사각형: 둥근 모서리 3">
              <a:extLst>
                <a:ext uri="{FF2B5EF4-FFF2-40B4-BE49-F238E27FC236}">
                  <a16:creationId xmlns:a16="http://schemas.microsoft.com/office/drawing/2014/main" id="{09237155-90D2-785F-A096-90CEA0D55443}"/>
                </a:ext>
              </a:extLst>
            </p:cNvPr>
            <p:cNvSpPr/>
            <p:nvPr/>
          </p:nvSpPr>
          <p:spPr>
            <a:xfrm>
              <a:off x="839416" y="3717032"/>
              <a:ext cx="3600000" cy="360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Annex </a:t>
              </a:r>
              <a:r>
                <a:rPr lang="en-US" altLang="ko-KR" sz="1200" b="1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Number</a:t>
              </a:r>
              <a:r>
                <a:rPr lang="en-US" altLang="ko-KR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test modes to be selected for REESS coupled to the power grid.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다이아몬드 4">
              <a:extLst>
                <a:ext uri="{FF2B5EF4-FFF2-40B4-BE49-F238E27FC236}">
                  <a16:creationId xmlns:a16="http://schemas.microsoft.com/office/drawing/2014/main" id="{DCD83B82-23A0-4EAC-686F-3F0EE89085C3}"/>
                </a:ext>
              </a:extLst>
            </p:cNvPr>
            <p:cNvSpPr/>
            <p:nvPr/>
          </p:nvSpPr>
          <p:spPr>
            <a:xfrm>
              <a:off x="839416" y="4333751"/>
              <a:ext cx="1779021" cy="569277"/>
            </a:xfrm>
            <a:prstGeom prst="diamond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 charging available?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다이아몬드 5">
              <a:extLst>
                <a:ext uri="{FF2B5EF4-FFF2-40B4-BE49-F238E27FC236}">
                  <a16:creationId xmlns:a16="http://schemas.microsoft.com/office/drawing/2014/main" id="{EABDC2CE-6A2B-4CE8-FB8C-20F0708178F5}"/>
                </a:ext>
              </a:extLst>
            </p:cNvPr>
            <p:cNvSpPr/>
            <p:nvPr/>
          </p:nvSpPr>
          <p:spPr>
            <a:xfrm>
              <a:off x="839416" y="5301208"/>
              <a:ext cx="1779021" cy="569277"/>
            </a:xfrm>
            <a:prstGeom prst="diamond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DC charging available?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85923EA4-B7B3-438E-7959-65786E88B15C}"/>
                </a:ext>
              </a:extLst>
            </p:cNvPr>
            <p:cNvSpPr/>
            <p:nvPr/>
          </p:nvSpPr>
          <p:spPr>
            <a:xfrm>
              <a:off x="3071664" y="5320258"/>
              <a:ext cx="2372028" cy="51679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DC charging test on ESA with cable from the test facility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사각형: 둥근 모서리 7">
              <a:extLst>
                <a:ext uri="{FF2B5EF4-FFF2-40B4-BE49-F238E27FC236}">
                  <a16:creationId xmlns:a16="http://schemas.microsoft.com/office/drawing/2014/main" id="{F447D04C-942E-3D82-DBAF-8F06A1BD9BD3}"/>
                </a:ext>
              </a:extLst>
            </p:cNvPr>
            <p:cNvSpPr/>
            <p:nvPr/>
          </p:nvSpPr>
          <p:spPr>
            <a:xfrm>
              <a:off x="911424" y="6237312"/>
              <a:ext cx="3600000" cy="360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End of test REESS coupled to the power grid.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9" name="직선 화살표 연결선 8">
              <a:extLst>
                <a:ext uri="{FF2B5EF4-FFF2-40B4-BE49-F238E27FC236}">
                  <a16:creationId xmlns:a16="http://schemas.microsoft.com/office/drawing/2014/main" id="{A419A281-3AB5-657E-D03D-A8B09ADA997E}"/>
                </a:ext>
              </a:extLst>
            </p:cNvPr>
            <p:cNvCxnSpPr>
              <a:cxnSpLocks/>
              <a:endCxn id="5" idx="0"/>
            </p:cNvCxnSpPr>
            <p:nvPr/>
          </p:nvCxnSpPr>
          <p:spPr>
            <a:xfrm>
              <a:off x="1728927" y="4077072"/>
              <a:ext cx="0" cy="25667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화살표 연결선 9">
              <a:extLst>
                <a:ext uri="{FF2B5EF4-FFF2-40B4-BE49-F238E27FC236}">
                  <a16:creationId xmlns:a16="http://schemas.microsoft.com/office/drawing/2014/main" id="{EA4001BC-BB38-9C55-0F4D-4D6495A0771A}"/>
                </a:ext>
              </a:extLst>
            </p:cNvPr>
            <p:cNvCxnSpPr>
              <a:cxnSpLocks/>
              <a:stCxn id="5" idx="2"/>
              <a:endCxn id="6" idx="0"/>
            </p:cNvCxnSpPr>
            <p:nvPr/>
          </p:nvCxnSpPr>
          <p:spPr>
            <a:xfrm>
              <a:off x="1728927" y="4903028"/>
              <a:ext cx="0" cy="3981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화살표 연결선 10">
              <a:extLst>
                <a:ext uri="{FF2B5EF4-FFF2-40B4-BE49-F238E27FC236}">
                  <a16:creationId xmlns:a16="http://schemas.microsoft.com/office/drawing/2014/main" id="{ADA24B2B-4DF0-E132-E352-8D67EBB5D0F6}"/>
                </a:ext>
              </a:extLst>
            </p:cNvPr>
            <p:cNvCxnSpPr>
              <a:cxnSpLocks/>
              <a:stCxn id="6" idx="2"/>
            </p:cNvCxnSpPr>
            <p:nvPr/>
          </p:nvCxnSpPr>
          <p:spPr>
            <a:xfrm>
              <a:off x="1728927" y="5870485"/>
              <a:ext cx="0" cy="36682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화살표 연결선 11">
              <a:extLst>
                <a:ext uri="{FF2B5EF4-FFF2-40B4-BE49-F238E27FC236}">
                  <a16:creationId xmlns:a16="http://schemas.microsoft.com/office/drawing/2014/main" id="{58CFC621-8130-53B6-D6C6-1015D50E0124}"/>
                </a:ext>
              </a:extLst>
            </p:cNvPr>
            <p:cNvCxnSpPr>
              <a:cxnSpLocks/>
              <a:stCxn id="5" idx="3"/>
              <a:endCxn id="20" idx="1"/>
            </p:cNvCxnSpPr>
            <p:nvPr/>
          </p:nvCxnSpPr>
          <p:spPr>
            <a:xfrm flipV="1">
              <a:off x="2618437" y="4606827"/>
              <a:ext cx="453227" cy="1156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화살표 연결선 12">
              <a:extLst>
                <a:ext uri="{FF2B5EF4-FFF2-40B4-BE49-F238E27FC236}">
                  <a16:creationId xmlns:a16="http://schemas.microsoft.com/office/drawing/2014/main" id="{5DBAA2A8-49B4-669A-5C14-2D2F675B6C3F}"/>
                </a:ext>
              </a:extLst>
            </p:cNvPr>
            <p:cNvCxnSpPr>
              <a:cxnSpLocks/>
              <a:stCxn id="6" idx="3"/>
              <a:endCxn id="7" idx="1"/>
            </p:cNvCxnSpPr>
            <p:nvPr/>
          </p:nvCxnSpPr>
          <p:spPr>
            <a:xfrm flipV="1">
              <a:off x="2618437" y="5578656"/>
              <a:ext cx="453227" cy="719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8E63826-EBD5-546E-D53C-1C4C547727F6}"/>
                </a:ext>
              </a:extLst>
            </p:cNvPr>
            <p:cNvSpPr txBox="1"/>
            <p:nvPr/>
          </p:nvSpPr>
          <p:spPr>
            <a:xfrm>
              <a:off x="2513098" y="4352404"/>
              <a:ext cx="329842" cy="319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C86DF3B-EE1F-E631-5CF4-80C6A83EB8B2}"/>
                </a:ext>
              </a:extLst>
            </p:cNvPr>
            <p:cNvSpPr txBox="1"/>
            <p:nvPr/>
          </p:nvSpPr>
          <p:spPr>
            <a:xfrm>
              <a:off x="2495600" y="5301208"/>
              <a:ext cx="272596" cy="319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0217E65-9881-F129-8528-89E2EC09296B}"/>
                </a:ext>
              </a:extLst>
            </p:cNvPr>
            <p:cNvSpPr txBox="1"/>
            <p:nvPr/>
          </p:nvSpPr>
          <p:spPr>
            <a:xfrm>
              <a:off x="1689223" y="5800501"/>
              <a:ext cx="298030" cy="319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11C8D15-67B3-13D5-2347-89B26815A867}"/>
                </a:ext>
              </a:extLst>
            </p:cNvPr>
            <p:cNvSpPr txBox="1"/>
            <p:nvPr/>
          </p:nvSpPr>
          <p:spPr>
            <a:xfrm>
              <a:off x="1690812" y="4862810"/>
              <a:ext cx="298030" cy="319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18" name="연결선: 꺾임 17">
              <a:extLst>
                <a:ext uri="{FF2B5EF4-FFF2-40B4-BE49-F238E27FC236}">
                  <a16:creationId xmlns:a16="http://schemas.microsoft.com/office/drawing/2014/main" id="{79C6E2A2-F603-1A73-EF3D-DB03B2EFDFFC}"/>
                </a:ext>
              </a:extLst>
            </p:cNvPr>
            <p:cNvCxnSpPr>
              <a:cxnSpLocks/>
              <a:stCxn id="20" idx="2"/>
            </p:cNvCxnSpPr>
            <p:nvPr/>
          </p:nvCxnSpPr>
          <p:spPr>
            <a:xfrm rot="5400000">
              <a:off x="2898282" y="3797796"/>
              <a:ext cx="164626" cy="2554166"/>
            </a:xfrm>
            <a:prstGeom prst="bentConnector2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연결선: 꺾임 18">
              <a:extLst>
                <a:ext uri="{FF2B5EF4-FFF2-40B4-BE49-F238E27FC236}">
                  <a16:creationId xmlns:a16="http://schemas.microsoft.com/office/drawing/2014/main" id="{9FE6FAAC-8DDD-6F2B-0D87-61607FB964AB}"/>
                </a:ext>
              </a:extLst>
            </p:cNvPr>
            <p:cNvCxnSpPr>
              <a:cxnSpLocks/>
              <a:stCxn id="7" idx="2"/>
            </p:cNvCxnSpPr>
            <p:nvPr/>
          </p:nvCxnSpPr>
          <p:spPr>
            <a:xfrm rot="5400000">
              <a:off x="2852474" y="4688091"/>
              <a:ext cx="256243" cy="2554166"/>
            </a:xfrm>
            <a:prstGeom prst="bentConnector2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6231D9D7-5043-D271-ABA7-17E14AE38666}"/>
                </a:ext>
              </a:extLst>
            </p:cNvPr>
            <p:cNvSpPr/>
            <p:nvPr/>
          </p:nvSpPr>
          <p:spPr>
            <a:xfrm>
              <a:off x="3071664" y="4221088"/>
              <a:ext cx="2372028" cy="77147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 charging test on ESA in only one configuration (single or 3-phase), selected based on maximum total nominal charge current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5E2EAE91-5EDB-640F-4463-2B2DE300F3AD}"/>
              </a:ext>
            </a:extLst>
          </p:cNvPr>
          <p:cNvGrpSpPr/>
          <p:nvPr/>
        </p:nvGrpSpPr>
        <p:grpSpPr>
          <a:xfrm>
            <a:off x="6096000" y="3717032"/>
            <a:ext cx="5760639" cy="2952288"/>
            <a:chOff x="5879976" y="1196752"/>
            <a:chExt cx="5760639" cy="2952288"/>
          </a:xfrm>
        </p:grpSpPr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E94D801A-7E81-C92B-8C79-5AADC7590A9E}"/>
                </a:ext>
              </a:extLst>
            </p:cNvPr>
            <p:cNvSpPr/>
            <p:nvPr/>
          </p:nvSpPr>
          <p:spPr>
            <a:xfrm>
              <a:off x="7100429" y="3215673"/>
              <a:ext cx="2091915" cy="25221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spc="-7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Test according to IEC 61000-3-2  (or 3)</a:t>
              </a: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7754DF8A-3E57-F4E7-1C69-687C21019D44}"/>
                </a:ext>
              </a:extLst>
            </p:cNvPr>
            <p:cNvSpPr/>
            <p:nvPr/>
          </p:nvSpPr>
          <p:spPr>
            <a:xfrm>
              <a:off x="9408368" y="3212976"/>
              <a:ext cx="2232247" cy="25221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spc="-7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Test according to IEC 61000-3-12 (or 11) </a:t>
              </a:r>
            </a:p>
          </p:txBody>
        </p:sp>
        <p:sp>
          <p:nvSpPr>
            <p:cNvPr id="25" name="사각형: 둥근 모서리 24">
              <a:extLst>
                <a:ext uri="{FF2B5EF4-FFF2-40B4-BE49-F238E27FC236}">
                  <a16:creationId xmlns:a16="http://schemas.microsoft.com/office/drawing/2014/main" id="{C3F58BED-A574-1BFC-3443-5801AEE59729}"/>
                </a:ext>
              </a:extLst>
            </p:cNvPr>
            <p:cNvSpPr/>
            <p:nvPr/>
          </p:nvSpPr>
          <p:spPr>
            <a:xfrm>
              <a:off x="5879976" y="3789040"/>
              <a:ext cx="3600000" cy="360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End of test REESS coupled to the power grid.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26" name="직선 화살표 연결선 25">
              <a:extLst>
                <a:ext uri="{FF2B5EF4-FFF2-40B4-BE49-F238E27FC236}">
                  <a16:creationId xmlns:a16="http://schemas.microsoft.com/office/drawing/2014/main" id="{5515E8BE-1F19-8154-EBA9-0F7FA8E7F32D}"/>
                </a:ext>
              </a:extLst>
            </p:cNvPr>
            <p:cNvCxnSpPr>
              <a:cxnSpLocks/>
              <a:stCxn id="36" idx="2"/>
            </p:cNvCxnSpPr>
            <p:nvPr/>
          </p:nvCxnSpPr>
          <p:spPr>
            <a:xfrm>
              <a:off x="6769487" y="2342093"/>
              <a:ext cx="0" cy="144694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연결선: 꺾임 26">
              <a:extLst>
                <a:ext uri="{FF2B5EF4-FFF2-40B4-BE49-F238E27FC236}">
                  <a16:creationId xmlns:a16="http://schemas.microsoft.com/office/drawing/2014/main" id="{83834649-1C68-1CD6-B22B-FE6CB399E412}"/>
                </a:ext>
              </a:extLst>
            </p:cNvPr>
            <p:cNvCxnSpPr>
              <a:cxnSpLocks/>
              <a:stCxn id="34" idx="1"/>
            </p:cNvCxnSpPr>
            <p:nvPr/>
          </p:nvCxnSpPr>
          <p:spPr>
            <a:xfrm rot="10800000" flipV="1">
              <a:off x="7752185" y="2870670"/>
              <a:ext cx="288343" cy="342306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연결선: 꺾임 27">
              <a:extLst>
                <a:ext uri="{FF2B5EF4-FFF2-40B4-BE49-F238E27FC236}">
                  <a16:creationId xmlns:a16="http://schemas.microsoft.com/office/drawing/2014/main" id="{582340B1-8B4D-92A1-D1F9-DDD7C8F900C1}"/>
                </a:ext>
              </a:extLst>
            </p:cNvPr>
            <p:cNvCxnSpPr>
              <a:cxnSpLocks/>
              <a:stCxn id="34" idx="3"/>
            </p:cNvCxnSpPr>
            <p:nvPr/>
          </p:nvCxnSpPr>
          <p:spPr>
            <a:xfrm>
              <a:off x="10560932" y="2870670"/>
              <a:ext cx="575628" cy="342306"/>
            </a:xfrm>
            <a:prstGeom prst="bentConnector3">
              <a:avLst>
                <a:gd name="adj1" fmla="val 100193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연결선: 꺾임 28">
              <a:extLst>
                <a:ext uri="{FF2B5EF4-FFF2-40B4-BE49-F238E27FC236}">
                  <a16:creationId xmlns:a16="http://schemas.microsoft.com/office/drawing/2014/main" id="{9044FD4A-FE45-7B68-9A41-0831B34091EE}"/>
                </a:ext>
              </a:extLst>
            </p:cNvPr>
            <p:cNvCxnSpPr>
              <a:cxnSpLocks/>
              <a:stCxn id="22" idx="2"/>
            </p:cNvCxnSpPr>
            <p:nvPr/>
          </p:nvCxnSpPr>
          <p:spPr>
            <a:xfrm rot="5400000">
              <a:off x="7392665" y="2819296"/>
              <a:ext cx="105130" cy="1402315"/>
            </a:xfrm>
            <a:prstGeom prst="bentConnector2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연결선: 꺾임 29">
              <a:extLst>
                <a:ext uri="{FF2B5EF4-FFF2-40B4-BE49-F238E27FC236}">
                  <a16:creationId xmlns:a16="http://schemas.microsoft.com/office/drawing/2014/main" id="{4C062A54-D323-0BAB-644E-705760473EA1}"/>
                </a:ext>
              </a:extLst>
            </p:cNvPr>
            <p:cNvCxnSpPr>
              <a:cxnSpLocks/>
              <a:stCxn id="23" idx="2"/>
            </p:cNvCxnSpPr>
            <p:nvPr/>
          </p:nvCxnSpPr>
          <p:spPr>
            <a:xfrm rot="5400000">
              <a:off x="8544366" y="1664897"/>
              <a:ext cx="179833" cy="3780420"/>
            </a:xfrm>
            <a:prstGeom prst="bentConnector2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5797BFB-AEED-7708-0EFF-3E781540BF9B}"/>
                </a:ext>
              </a:extLst>
            </p:cNvPr>
            <p:cNvSpPr txBox="1"/>
            <p:nvPr/>
          </p:nvSpPr>
          <p:spPr>
            <a:xfrm>
              <a:off x="10488488" y="2599637"/>
              <a:ext cx="339952" cy="3307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B4A0095-BE34-BB2C-7B29-383A16361844}"/>
                </a:ext>
              </a:extLst>
            </p:cNvPr>
            <p:cNvSpPr txBox="1"/>
            <p:nvPr/>
          </p:nvSpPr>
          <p:spPr>
            <a:xfrm>
              <a:off x="7824192" y="2597387"/>
              <a:ext cx="371670" cy="363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C89EDE2-BF69-8D4E-D0F2-69D7A09B5836}"/>
                </a:ext>
              </a:extLst>
            </p:cNvPr>
            <p:cNvSpPr txBox="1"/>
            <p:nvPr/>
          </p:nvSpPr>
          <p:spPr>
            <a:xfrm>
              <a:off x="6374643" y="2310003"/>
              <a:ext cx="371670" cy="400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34" name="다이아몬드 33">
              <a:extLst>
                <a:ext uri="{FF2B5EF4-FFF2-40B4-BE49-F238E27FC236}">
                  <a16:creationId xmlns:a16="http://schemas.microsoft.com/office/drawing/2014/main" id="{C7296FC8-13D6-010F-6A88-176BD2DD1324}"/>
                </a:ext>
              </a:extLst>
            </p:cNvPr>
            <p:cNvSpPr/>
            <p:nvPr/>
          </p:nvSpPr>
          <p:spPr>
            <a:xfrm>
              <a:off x="8040527" y="2600372"/>
              <a:ext cx="2520405" cy="540596"/>
            </a:xfrm>
            <a:prstGeom prst="diamond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5" name="직선 화살표 연결선 34">
              <a:extLst>
                <a:ext uri="{FF2B5EF4-FFF2-40B4-BE49-F238E27FC236}">
                  <a16:creationId xmlns:a16="http://schemas.microsoft.com/office/drawing/2014/main" id="{A2EFD712-6738-CD99-A46E-F3CF5586CB22}"/>
                </a:ext>
              </a:extLst>
            </p:cNvPr>
            <p:cNvCxnSpPr>
              <a:cxnSpLocks/>
              <a:stCxn id="40" idx="2"/>
              <a:endCxn id="34" idx="0"/>
            </p:cNvCxnSpPr>
            <p:nvPr/>
          </p:nvCxnSpPr>
          <p:spPr>
            <a:xfrm>
              <a:off x="9298238" y="2420888"/>
              <a:ext cx="2492" cy="17948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다이아몬드 35">
              <a:extLst>
                <a:ext uri="{FF2B5EF4-FFF2-40B4-BE49-F238E27FC236}">
                  <a16:creationId xmlns:a16="http://schemas.microsoft.com/office/drawing/2014/main" id="{BC07F637-065B-CC7C-F8CB-2092A1213578}"/>
                </a:ext>
              </a:extLst>
            </p:cNvPr>
            <p:cNvSpPr/>
            <p:nvPr/>
          </p:nvSpPr>
          <p:spPr>
            <a:xfrm>
              <a:off x="5879976" y="1772816"/>
              <a:ext cx="1779021" cy="569277"/>
            </a:xfrm>
            <a:prstGeom prst="diamond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 charging available?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7" name="직선 화살표 연결선 36">
              <a:extLst>
                <a:ext uri="{FF2B5EF4-FFF2-40B4-BE49-F238E27FC236}">
                  <a16:creationId xmlns:a16="http://schemas.microsoft.com/office/drawing/2014/main" id="{D93C9A5D-9D08-EB01-D847-ADF403C01ECC}"/>
                </a:ext>
              </a:extLst>
            </p:cNvPr>
            <p:cNvCxnSpPr>
              <a:cxnSpLocks/>
              <a:endCxn id="36" idx="0"/>
            </p:cNvCxnSpPr>
            <p:nvPr/>
          </p:nvCxnSpPr>
          <p:spPr>
            <a:xfrm>
              <a:off x="6769487" y="1516137"/>
              <a:ext cx="0" cy="25667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화살표 연결선 37">
              <a:extLst>
                <a:ext uri="{FF2B5EF4-FFF2-40B4-BE49-F238E27FC236}">
                  <a16:creationId xmlns:a16="http://schemas.microsoft.com/office/drawing/2014/main" id="{8E47D7FD-B2F5-6E8F-5BC8-0E0BE08F54D3}"/>
                </a:ext>
              </a:extLst>
            </p:cNvPr>
            <p:cNvCxnSpPr>
              <a:cxnSpLocks/>
              <a:stCxn id="36" idx="3"/>
              <a:endCxn id="40" idx="1"/>
            </p:cNvCxnSpPr>
            <p:nvPr/>
          </p:nvCxnSpPr>
          <p:spPr>
            <a:xfrm>
              <a:off x="7658997" y="2057455"/>
              <a:ext cx="453227" cy="33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794306A-4EF6-C1A4-1844-515C8C75DD2B}"/>
                </a:ext>
              </a:extLst>
            </p:cNvPr>
            <p:cNvSpPr txBox="1"/>
            <p:nvPr/>
          </p:nvSpPr>
          <p:spPr>
            <a:xfrm>
              <a:off x="7553658" y="1832124"/>
              <a:ext cx="329842" cy="319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b="1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</a:t>
              </a:r>
              <a:endParaRPr lang="ko-KR" altLang="en-US" sz="1600" b="1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40" name="직사각형 39">
              <a:extLst>
                <a:ext uri="{FF2B5EF4-FFF2-40B4-BE49-F238E27FC236}">
                  <a16:creationId xmlns:a16="http://schemas.microsoft.com/office/drawing/2014/main" id="{B55F889B-7B00-0C3C-6755-132D02E40611}"/>
                </a:ext>
              </a:extLst>
            </p:cNvPr>
            <p:cNvSpPr/>
            <p:nvPr/>
          </p:nvSpPr>
          <p:spPr>
            <a:xfrm>
              <a:off x="8112224" y="1700808"/>
              <a:ext cx="2372028" cy="7200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 charging test on ESA in only one configuration (single or 3-phase), selected based on maximum total nominal charge current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9F99F93-F863-0247-16D3-BECC8E4D24AD}"/>
                </a:ext>
              </a:extLst>
            </p:cNvPr>
            <p:cNvSpPr txBox="1"/>
            <p:nvPr/>
          </p:nvSpPr>
          <p:spPr>
            <a:xfrm>
              <a:off x="8616280" y="2636912"/>
              <a:ext cx="1440160" cy="520912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altLang="ko-KR" sz="120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Maximum charging </a:t>
              </a:r>
              <a:r>
                <a:rPr lang="en-US" altLang="ko-KR" sz="120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current &gt;16A and &lt;75A </a:t>
              </a:r>
              <a:r>
                <a:rPr lang="en-US" altLang="ko-KR" sz="120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?</a:t>
              </a:r>
              <a:endParaRPr lang="ko-KR" altLang="en-US" sz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42" name="사각형: 둥근 모서리 41">
              <a:extLst>
                <a:ext uri="{FF2B5EF4-FFF2-40B4-BE49-F238E27FC236}">
                  <a16:creationId xmlns:a16="http://schemas.microsoft.com/office/drawing/2014/main" id="{68B656A0-E630-3102-88C6-36A8B76B2154}"/>
                </a:ext>
              </a:extLst>
            </p:cNvPr>
            <p:cNvSpPr/>
            <p:nvPr/>
          </p:nvSpPr>
          <p:spPr>
            <a:xfrm>
              <a:off x="5879976" y="1196752"/>
              <a:ext cx="3600000" cy="360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Annex </a:t>
              </a:r>
              <a:r>
                <a:rPr lang="en-US" altLang="ko-KR" sz="1200" b="1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Number</a:t>
              </a:r>
              <a:r>
                <a:rPr lang="en-US" altLang="ko-KR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test modes to be selected for REESS coupled to the power grid.</a:t>
              </a:r>
              <a:endParaRPr lang="ko-KR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DE8FD739-A108-9E9F-3269-E0563C317569}"/>
              </a:ext>
            </a:extLst>
          </p:cNvPr>
          <p:cNvSpPr txBox="1"/>
          <p:nvPr/>
        </p:nvSpPr>
        <p:spPr>
          <a:xfrm>
            <a:off x="263352" y="692696"/>
            <a:ext cx="11665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</a:t>
            </a:r>
            <a:r>
              <a:rPr lang="en-US" altLang="ko-KR" b="1" u="sng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Flowchart</a:t>
            </a: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 to be added to each Annex by ESA test item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474E63F-2121-4D34-74AE-B7A6DE9009B0}"/>
              </a:ext>
            </a:extLst>
          </p:cNvPr>
          <p:cNvSpPr txBox="1"/>
          <p:nvPr/>
        </p:nvSpPr>
        <p:spPr>
          <a:xfrm>
            <a:off x="6023992" y="335699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ko-KR" b="1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Type 2</a:t>
            </a:r>
            <a:endParaRPr lang="ko-KR" altLang="en-US" b="1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8649872-E67A-D2E1-3ABB-3F1DE7307150}"/>
              </a:ext>
            </a:extLst>
          </p:cNvPr>
          <p:cNvSpPr txBox="1"/>
          <p:nvPr/>
        </p:nvSpPr>
        <p:spPr>
          <a:xfrm>
            <a:off x="9624392" y="260648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IWG-EMC-49-07</a:t>
            </a:r>
          </a:p>
        </p:txBody>
      </p:sp>
    </p:spTree>
    <p:extLst>
      <p:ext uri="{BB962C8B-B14F-4D97-AF65-F5344CB8AC3E}">
        <p14:creationId xmlns:p14="http://schemas.microsoft.com/office/powerpoint/2010/main" val="1687811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5259B-2B7B-720D-42E4-8316C77C4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E7362F-B069-6F68-4DA0-1B27CD5D98C4}"/>
              </a:ext>
            </a:extLst>
          </p:cNvPr>
          <p:cNvSpPr txBox="1"/>
          <p:nvPr/>
        </p:nvSpPr>
        <p:spPr>
          <a:xfrm>
            <a:off x="479376" y="1186874"/>
            <a:ext cx="1130525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u="sng" dirty="0">
                <a:latin typeface="Calibri" panose="020F0502020204030204" pitchFamily="34" charset="0"/>
                <a:cs typeface="Calibri" panose="020F0502020204030204" pitchFamily="34" charset="0"/>
              </a:rPr>
              <a:t>Two alternative options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are proposed to clarify the ESA charging mode configuration: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ü"/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Both options are intended to maintain alignment with the vehicle structure defined in UN R10.07, while keeping the scope strictly </a:t>
            </a:r>
            <a:r>
              <a:rPr lang="en-US" altLang="ko-KR" b="1" u="sng" dirty="0">
                <a:latin typeface="Calibri" panose="020F0502020204030204" pitchFamily="34" charset="0"/>
                <a:cs typeface="Calibri" panose="020F0502020204030204" pitchFamily="34" charset="0"/>
              </a:rPr>
              <a:t>ESA-only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At this stage, the proposal mirrors the existing vehicle flowchart from UN R10.07 and applies the same structure to ESA.</a:t>
            </a: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Additional test conditions — such as charging currents above 75 A or new charging technologies — will be reviewed and incorporated once the corresponding standards are established.</a:t>
            </a:r>
          </a:p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The proposal therefore focuses on establishing a clear, consistent, and harmonized configuration for ESA charging-mode testing, fully aligned with the framework already implemented for vehicles under UN R10.07.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0CAD3B27-4C20-9770-7406-2372FC33C4DA}"/>
              </a:ext>
            </a:extLst>
          </p:cNvPr>
          <p:cNvSpPr/>
          <p:nvPr/>
        </p:nvSpPr>
        <p:spPr bwMode="auto">
          <a:xfrm>
            <a:off x="1415480" y="1622074"/>
            <a:ext cx="1224000" cy="288000"/>
          </a:xfrm>
          <a:prstGeom prst="rect">
            <a:avLst/>
          </a:prstGeom>
          <a:solidFill>
            <a:srgbClr val="006600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1</a:t>
            </a:r>
            <a:endParaRPr lang="ko-KR" altLang="en-US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26E5B77-673F-3363-BA3E-472A4E802418}"/>
              </a:ext>
            </a:extLst>
          </p:cNvPr>
          <p:cNvSpPr/>
          <p:nvPr/>
        </p:nvSpPr>
        <p:spPr bwMode="auto">
          <a:xfrm>
            <a:off x="1415480" y="2020214"/>
            <a:ext cx="1224000" cy="28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altLang="ko-KR" b="1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OPTION 2</a:t>
            </a:r>
            <a:endParaRPr lang="ko-KR" altLang="en-US" b="1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2815E6-44D6-E3E6-2316-ACBB0417731D}"/>
              </a:ext>
            </a:extLst>
          </p:cNvPr>
          <p:cNvSpPr txBox="1"/>
          <p:nvPr/>
        </p:nvSpPr>
        <p:spPr>
          <a:xfrm>
            <a:off x="2639616" y="1979548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Flowchart-based Clarification</a:t>
            </a:r>
            <a:endParaRPr lang="ko-KR" altLang="en-US" dirty="0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83F7F6-B1BD-C83D-B174-852883155BF9}"/>
              </a:ext>
            </a:extLst>
          </p:cNvPr>
          <p:cNvSpPr txBox="1"/>
          <p:nvPr/>
        </p:nvSpPr>
        <p:spPr>
          <a:xfrm>
            <a:off x="2639616" y="1581408"/>
            <a:ext cx="24719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M" panose="02020603020101020101" pitchFamily="18" charset="-127"/>
                <a:cs typeface="Calibri" panose="020F0502020204030204" pitchFamily="34" charset="0"/>
              </a:rPr>
              <a:t>Text-based Clarification </a:t>
            </a:r>
            <a:endParaRPr lang="ko-KR" altLang="en-US" dirty="0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M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10" name="텍스트 개체 틀 1">
            <a:extLst>
              <a:ext uri="{FF2B5EF4-FFF2-40B4-BE49-F238E27FC236}">
                <a16:creationId xmlns:a16="http://schemas.microsoft.com/office/drawing/2014/main" id="{C06B5745-CBA7-F9EF-169D-2DA09B5C954A}"/>
              </a:ext>
            </a:extLst>
          </p:cNvPr>
          <p:cNvSpPr txBox="1">
            <a:spLocks/>
          </p:cNvSpPr>
          <p:nvPr/>
        </p:nvSpPr>
        <p:spPr>
          <a:xfrm>
            <a:off x="0" y="188045"/>
            <a:ext cx="12192000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en-US" altLang="ko-KR" sz="4000" dirty="0"/>
              <a:t>Summary and Outlook</a:t>
            </a:r>
            <a:endParaRPr lang="ko-KR" altLang="en-US" sz="4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8DFD4D-DF95-EEAA-5FB2-9289575DEF6A}"/>
              </a:ext>
            </a:extLst>
          </p:cNvPr>
          <p:cNvSpPr txBox="1"/>
          <p:nvPr/>
        </p:nvSpPr>
        <p:spPr>
          <a:xfrm>
            <a:off x="0" y="5733256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author and the speaker of this presentation confirm that they have authorization to use all content including photos and visual elements. 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>
              <a:buNone/>
            </a:pPr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material is either copyright-free or the author/speaker hold the necessary copyright or permission.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>
              <a:buNone/>
            </a:pPr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UNECE will remove any material from its events and supporting websites if there is unlawful use of copyrighted material. 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/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author/speaker takes responsibility for any infringement on copyright and holds the UNECE harmless to this effect.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ADDCD2E-5158-2A54-4467-21B0B1C36165}"/>
              </a:ext>
            </a:extLst>
          </p:cNvPr>
          <p:cNvSpPr txBox="1"/>
          <p:nvPr/>
        </p:nvSpPr>
        <p:spPr>
          <a:xfrm>
            <a:off x="9624392" y="260648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IWG-EMC-49-07</a:t>
            </a:r>
          </a:p>
        </p:txBody>
      </p:sp>
    </p:spTree>
    <p:extLst>
      <p:ext uri="{BB962C8B-B14F-4D97-AF65-F5344CB8AC3E}">
        <p14:creationId xmlns:p14="http://schemas.microsoft.com/office/powerpoint/2010/main" val="2354686091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사용자 지정 1">
      <a:dk1>
        <a:srgbClr val="000000"/>
      </a:dk1>
      <a:lt1>
        <a:srgbClr val="FFFFFF"/>
      </a:lt1>
      <a:dk2>
        <a:srgbClr val="CCCCFF"/>
      </a:dk2>
      <a:lt2>
        <a:srgbClr val="727272"/>
      </a:lt2>
      <a:accent1>
        <a:srgbClr val="003399"/>
      </a:accent1>
      <a:accent2>
        <a:srgbClr val="7889FB"/>
      </a:accent2>
      <a:accent3>
        <a:srgbClr val="DED3B6"/>
      </a:accent3>
      <a:accent4>
        <a:srgbClr val="000000"/>
      </a:accent4>
      <a:accent5>
        <a:srgbClr val="C0C0C0"/>
      </a:accent5>
      <a:accent6>
        <a:srgbClr val="6C7CE3"/>
      </a:accent6>
      <a:hlink>
        <a:srgbClr val="DED3B6"/>
      </a:hlink>
      <a:folHlink>
        <a:srgbClr val="DDDDDD"/>
      </a:folHlink>
    </a:clrScheme>
    <a:fontScheme name="사용자 지정 1">
      <a:majorFont>
        <a:latin typeface="현대하모니 M"/>
        <a:ea typeface="현대하모니 M"/>
        <a:cs typeface=""/>
      </a:majorFont>
      <a:minorFont>
        <a:latin typeface="현대하모니 M"/>
        <a:ea typeface="현대하모니 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8F8F8"/>
        </a:solidFill>
        <a:ln w="3175">
          <a:solidFill>
            <a:schemeClr val="bg1">
              <a:lumMod val="65000"/>
            </a:schemeClr>
          </a:solidFill>
        </a:ln>
      </a:spPr>
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Bef>
            <a:spcPts val="1000"/>
          </a:spcBef>
          <a:defRPr sz="1300" smtClean="0">
            <a:ln>
              <a:solidFill>
                <a:schemeClr val="bg1">
                  <a:lumMod val="75000"/>
                  <a:alpha val="0"/>
                </a:schemeClr>
              </a:solidFill>
            </a:ln>
            <a:solidFill>
              <a:schemeClr val="tx1"/>
            </a:solidFill>
            <a:latin typeface="현대하모니 M" panose="02020603020101020101" pitchFamily="18" charset="-127"/>
            <a:ea typeface="현대하모니 M" panose="02020603020101020101" pitchFamily="18" charset="-127"/>
          </a:defRPr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300" dirty="0" err="1" smtClean="0">
            <a:ln>
              <a:solidFill>
                <a:srgbClr val="000000">
                  <a:alpha val="0"/>
                </a:srgbClr>
              </a:solidFill>
            </a:ln>
            <a:latin typeface="현대하모니 M" panose="02020603020101020101" pitchFamily="18" charset="-127"/>
            <a:ea typeface="현대하모니 M" panose="02020603020101020101" pitchFamily="18" charset="-127"/>
          </a:defRPr>
        </a:defPPr>
      </a:lstStyle>
    </a:tx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3">
        <a:dk1>
          <a:srgbClr val="000000"/>
        </a:dk1>
        <a:lt1>
          <a:srgbClr val="FFFFFF"/>
        </a:lt1>
        <a:dk2>
          <a:srgbClr val="CCCCFF"/>
        </a:dk2>
        <a:lt2>
          <a:srgbClr val="727272"/>
        </a:lt2>
        <a:accent1>
          <a:srgbClr val="003399"/>
        </a:accent1>
        <a:accent2>
          <a:srgbClr val="7889FB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6C7CE3"/>
        </a:accent6>
        <a:hlink>
          <a:srgbClr val="DED3B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cd0bc021-0c43-4029-a072-964d39f3070b}" enabled="1" method="Privileged" siteId="{7cf932c0-bced-4490-b11f-48d23b1fe0d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3365</TotalTime>
  <Words>1889</Words>
  <Application>Microsoft Office PowerPoint</Application>
  <PresentationFormat>Grand écran</PresentationFormat>
  <Paragraphs>230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굴림</vt:lpstr>
      <vt:lpstr>Aptos</vt:lpstr>
      <vt:lpstr>Arial</vt:lpstr>
      <vt:lpstr>Calibri</vt:lpstr>
      <vt:lpstr>현대하모니 B</vt:lpstr>
      <vt:lpstr>현대하모니 M</vt:lpstr>
      <vt:lpstr>Times New Roman</vt:lpstr>
      <vt:lpstr>Wingdings</vt:lpstr>
      <vt:lpstr>기본 디자인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0</dc:title>
  <dc:creator>M</dc:creator>
  <cp:lastModifiedBy>Jean-Marc Prigent</cp:lastModifiedBy>
  <cp:revision>840</cp:revision>
  <cp:lastPrinted>2023-08-17T02:54:05Z</cp:lastPrinted>
  <dcterms:created xsi:type="dcterms:W3CDTF">2010-10-13T05:26:30Z</dcterms:created>
  <dcterms:modified xsi:type="dcterms:W3CDTF">2025-10-22T12:03:04Z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d0bc021-0c43-4029-a072-964d39f3070b_Enabled">
    <vt:lpwstr>true</vt:lpwstr>
  </property>
  <property fmtid="{D5CDD505-2E9C-101B-9397-08002B2CF9AE}" pid="3" name="MSIP_Label_cd0bc021-0c43-4029-a072-964d39f3070b_SetDate">
    <vt:lpwstr>2024-04-09T12:06:35Z</vt:lpwstr>
  </property>
  <property fmtid="{D5CDD505-2E9C-101B-9397-08002B2CF9AE}" pid="4" name="MSIP_Label_cd0bc021-0c43-4029-a072-964d39f3070b_Method">
    <vt:lpwstr>Privileged</vt:lpwstr>
  </property>
  <property fmtid="{D5CDD505-2E9C-101B-9397-08002B2CF9AE}" pid="5" name="MSIP_Label_cd0bc021-0c43-4029-a072-964d39f3070b_Name">
    <vt:lpwstr>일반(General)</vt:lpwstr>
  </property>
  <property fmtid="{D5CDD505-2E9C-101B-9397-08002B2CF9AE}" pid="6" name="MSIP_Label_cd0bc021-0c43-4029-a072-964d39f3070b_SiteId">
    <vt:lpwstr>7cf932c0-bced-4490-b11f-48d23b1fe0d9</vt:lpwstr>
  </property>
  <property fmtid="{D5CDD505-2E9C-101B-9397-08002B2CF9AE}" pid="7" name="MSIP_Label_cd0bc021-0c43-4029-a072-964d39f3070b_ActionId">
    <vt:lpwstr>45f8ccc1-9e60-49f3-9cbc-7112d31a9f3c</vt:lpwstr>
  </property>
  <property fmtid="{D5CDD505-2E9C-101B-9397-08002B2CF9AE}" pid="8" name="MSIP_Label_cd0bc021-0c43-4029-a072-964d39f3070b_ContentBits">
    <vt:lpwstr>0</vt:lpwstr>
  </property>
</Properties>
</file>