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ags/tag1.xml" ContentType="application/vnd.openxmlformats-officedocument.presentationml.tags+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2"/>
  </p:notesMasterIdLst>
  <p:sldIdLst>
    <p:sldId id="257" r:id="rId5"/>
    <p:sldId id="264" r:id="rId6"/>
    <p:sldId id="265" r:id="rId7"/>
    <p:sldId id="266" r:id="rId8"/>
    <p:sldId id="263" r:id="rId9"/>
    <p:sldId id="267" r:id="rId10"/>
    <p:sldId id="268" r:id="rId11"/>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A843938-68EE-45EA-BE24-95787D17E3F9}" v="10" dt="2025-10-03T08:16:04.64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5" autoAdjust="0"/>
    <p:restoredTop sz="94660"/>
  </p:normalViewPr>
  <p:slideViewPr>
    <p:cSldViewPr snapToGrid="0">
      <p:cViewPr varScale="1">
        <p:scale>
          <a:sx n="63" d="100"/>
          <a:sy n="63" d="100"/>
        </p:scale>
        <p:origin x="72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E30E21D-4C32-49AC-A8A2-829CBBC71D90}" type="datetimeFigureOut">
              <a:rPr lang="de-DE" smtClean="0"/>
              <a:t>06.10.2025</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A8EB5E2-01AF-4B54-A53D-61B64F346D6A}" type="slidenum">
              <a:rPr lang="de-DE" smtClean="0"/>
              <a:t>‹#›</a:t>
            </a:fld>
            <a:endParaRPr lang="de-DE"/>
          </a:p>
        </p:txBody>
      </p:sp>
    </p:spTree>
    <p:extLst>
      <p:ext uri="{BB962C8B-B14F-4D97-AF65-F5344CB8AC3E}">
        <p14:creationId xmlns:p14="http://schemas.microsoft.com/office/powerpoint/2010/main" val="18683453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476250" y="508000"/>
            <a:ext cx="5835650" cy="3282950"/>
          </a:xfrm>
        </p:spPr>
      </p:sp>
      <p:sp>
        <p:nvSpPr>
          <p:cNvPr id="3" name="Notizenplatzhalter 2"/>
          <p:cNvSpPr>
            <a:spLocks noGrp="1"/>
          </p:cNvSpPr>
          <p:nvPr>
            <p:ph type="body" idx="1"/>
          </p:nvPr>
        </p:nvSpPr>
        <p:spPr/>
        <p:txBody>
          <a:bodyPr/>
          <a:lstStyle/>
          <a:p>
            <a:endParaRPr lang="de-DE" dirty="0"/>
          </a:p>
        </p:txBody>
      </p:sp>
      <p:sp>
        <p:nvSpPr>
          <p:cNvPr id="4" name="Datumsplatzhalter 3"/>
          <p:cNvSpPr>
            <a:spLocks noGrp="1"/>
          </p:cNvSpPr>
          <p:nvPr>
            <p:ph type="dt" idx="1"/>
          </p:nvPr>
        </p:nvSpPr>
        <p:spPr/>
        <p:txBody>
          <a:bodyPr/>
          <a:lstStyle/>
          <a:p>
            <a:fld id="{B5AFA1B2-3AFA-4B18-89E5-F0921F13DAEB}" type="datetime1">
              <a:rPr lang="de-DE" smtClean="0"/>
              <a:t>06.10.2025</a:t>
            </a:fld>
            <a:endParaRPr lang="de-DE" dirty="0"/>
          </a:p>
        </p:txBody>
      </p:sp>
      <p:sp>
        <p:nvSpPr>
          <p:cNvPr id="5" name="Fußzeilenplatzhalter 4"/>
          <p:cNvSpPr>
            <a:spLocks noGrp="1"/>
          </p:cNvSpPr>
          <p:nvPr>
            <p:ph type="ftr" sz="quarter" idx="4"/>
          </p:nvPr>
        </p:nvSpPr>
        <p:spPr/>
        <p:txBody>
          <a:bodyPr/>
          <a:lstStyle/>
          <a:p>
            <a:endParaRPr lang="de-DE" dirty="0"/>
          </a:p>
        </p:txBody>
      </p:sp>
      <p:sp>
        <p:nvSpPr>
          <p:cNvPr id="6" name="Foliennummernplatzhalter 5"/>
          <p:cNvSpPr>
            <a:spLocks noGrp="1"/>
          </p:cNvSpPr>
          <p:nvPr>
            <p:ph type="sldNum" sz="quarter" idx="5"/>
          </p:nvPr>
        </p:nvSpPr>
        <p:spPr/>
        <p:txBody>
          <a:bodyPr/>
          <a:lstStyle/>
          <a:p>
            <a:fld id="{9CB64AB4-7874-472E-9B88-D201B44CC3AF}" type="slidenum">
              <a:rPr lang="de-DE" smtClean="0"/>
              <a:pPr/>
              <a:t>5</a:t>
            </a:fld>
            <a:endParaRPr lang="de-DE" dirty="0"/>
          </a:p>
        </p:txBody>
      </p:sp>
    </p:spTree>
    <p:extLst>
      <p:ext uri="{BB962C8B-B14F-4D97-AF65-F5344CB8AC3E}">
        <p14:creationId xmlns:p14="http://schemas.microsoft.com/office/powerpoint/2010/main" val="21333237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B422F12-BE20-4813-DB38-93B21306831C}"/>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6A115727-6236-0034-AE27-EEE8D339AED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65DD3839-961A-FD36-D66F-58F9FD5ADE63}"/>
              </a:ext>
            </a:extLst>
          </p:cNvPr>
          <p:cNvSpPr>
            <a:spLocks noGrp="1"/>
          </p:cNvSpPr>
          <p:nvPr>
            <p:ph type="dt" sz="half" idx="10"/>
          </p:nvPr>
        </p:nvSpPr>
        <p:spPr/>
        <p:txBody>
          <a:bodyPr/>
          <a:lstStyle/>
          <a:p>
            <a:fld id="{C87B9FF7-4996-4B1D-839D-A1D869A72E9D}" type="datetimeFigureOut">
              <a:rPr lang="de-DE" smtClean="0"/>
              <a:t>06.10.2025</a:t>
            </a:fld>
            <a:endParaRPr lang="de-DE"/>
          </a:p>
        </p:txBody>
      </p:sp>
      <p:sp>
        <p:nvSpPr>
          <p:cNvPr id="5" name="Fußzeilenplatzhalter 4">
            <a:extLst>
              <a:ext uri="{FF2B5EF4-FFF2-40B4-BE49-F238E27FC236}">
                <a16:creationId xmlns:a16="http://schemas.microsoft.com/office/drawing/2014/main" id="{75B59DBC-F8E8-6E4A-5558-3B3BE5D4C57B}"/>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7FE0CB8E-B5E3-94AD-F80E-222AAFCBCE68}"/>
              </a:ext>
            </a:extLst>
          </p:cNvPr>
          <p:cNvSpPr>
            <a:spLocks noGrp="1"/>
          </p:cNvSpPr>
          <p:nvPr>
            <p:ph type="sldNum" sz="quarter" idx="12"/>
          </p:nvPr>
        </p:nvSpPr>
        <p:spPr/>
        <p:txBody>
          <a:bodyPr/>
          <a:lstStyle/>
          <a:p>
            <a:fld id="{7FF4DDAB-FA9D-422B-BA49-3888014D5357}" type="slidenum">
              <a:rPr lang="de-DE" smtClean="0"/>
              <a:t>‹#›</a:t>
            </a:fld>
            <a:endParaRPr lang="de-DE"/>
          </a:p>
        </p:txBody>
      </p:sp>
    </p:spTree>
    <p:extLst>
      <p:ext uri="{BB962C8B-B14F-4D97-AF65-F5344CB8AC3E}">
        <p14:creationId xmlns:p14="http://schemas.microsoft.com/office/powerpoint/2010/main" val="14074292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0CDBF49-A328-3119-44FE-ABBB7EC2B250}"/>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95BEC1C7-67C1-1199-7944-652CCDBB71F5}"/>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37CAFE00-7E1A-F7A0-DDB0-F0C782766E1B}"/>
              </a:ext>
            </a:extLst>
          </p:cNvPr>
          <p:cNvSpPr>
            <a:spLocks noGrp="1"/>
          </p:cNvSpPr>
          <p:nvPr>
            <p:ph type="dt" sz="half" idx="10"/>
          </p:nvPr>
        </p:nvSpPr>
        <p:spPr/>
        <p:txBody>
          <a:bodyPr/>
          <a:lstStyle/>
          <a:p>
            <a:fld id="{C87B9FF7-4996-4B1D-839D-A1D869A72E9D}" type="datetimeFigureOut">
              <a:rPr lang="de-DE" smtClean="0"/>
              <a:t>06.10.2025</a:t>
            </a:fld>
            <a:endParaRPr lang="de-DE"/>
          </a:p>
        </p:txBody>
      </p:sp>
      <p:sp>
        <p:nvSpPr>
          <p:cNvPr id="5" name="Fußzeilenplatzhalter 4">
            <a:extLst>
              <a:ext uri="{FF2B5EF4-FFF2-40B4-BE49-F238E27FC236}">
                <a16:creationId xmlns:a16="http://schemas.microsoft.com/office/drawing/2014/main" id="{F8CEA6FA-B097-919D-4B1F-C93639F8DEC5}"/>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5C8C5A94-03D6-42FE-A952-4B9D000BEDA0}"/>
              </a:ext>
            </a:extLst>
          </p:cNvPr>
          <p:cNvSpPr>
            <a:spLocks noGrp="1"/>
          </p:cNvSpPr>
          <p:nvPr>
            <p:ph type="sldNum" sz="quarter" idx="12"/>
          </p:nvPr>
        </p:nvSpPr>
        <p:spPr/>
        <p:txBody>
          <a:bodyPr/>
          <a:lstStyle/>
          <a:p>
            <a:fld id="{7FF4DDAB-FA9D-422B-BA49-3888014D5357}" type="slidenum">
              <a:rPr lang="de-DE" smtClean="0"/>
              <a:t>‹#›</a:t>
            </a:fld>
            <a:endParaRPr lang="de-DE"/>
          </a:p>
        </p:txBody>
      </p:sp>
    </p:spTree>
    <p:extLst>
      <p:ext uri="{BB962C8B-B14F-4D97-AF65-F5344CB8AC3E}">
        <p14:creationId xmlns:p14="http://schemas.microsoft.com/office/powerpoint/2010/main" val="4997465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63BDEF3B-85E3-99A3-1BBC-79B911DD8D63}"/>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E30CD81D-F15D-8083-453A-3CDBF412E845}"/>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9935A238-19EE-9506-FDD5-6053BF719552}"/>
              </a:ext>
            </a:extLst>
          </p:cNvPr>
          <p:cNvSpPr>
            <a:spLocks noGrp="1"/>
          </p:cNvSpPr>
          <p:nvPr>
            <p:ph type="dt" sz="half" idx="10"/>
          </p:nvPr>
        </p:nvSpPr>
        <p:spPr/>
        <p:txBody>
          <a:bodyPr/>
          <a:lstStyle/>
          <a:p>
            <a:fld id="{C87B9FF7-4996-4B1D-839D-A1D869A72E9D}" type="datetimeFigureOut">
              <a:rPr lang="de-DE" smtClean="0"/>
              <a:t>06.10.2025</a:t>
            </a:fld>
            <a:endParaRPr lang="de-DE"/>
          </a:p>
        </p:txBody>
      </p:sp>
      <p:sp>
        <p:nvSpPr>
          <p:cNvPr id="5" name="Fußzeilenplatzhalter 4">
            <a:extLst>
              <a:ext uri="{FF2B5EF4-FFF2-40B4-BE49-F238E27FC236}">
                <a16:creationId xmlns:a16="http://schemas.microsoft.com/office/drawing/2014/main" id="{707A732A-8E48-2A34-64BA-90AB57E7F74D}"/>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E3552352-91C2-D4FB-1AD9-906461427D6D}"/>
              </a:ext>
            </a:extLst>
          </p:cNvPr>
          <p:cNvSpPr>
            <a:spLocks noGrp="1"/>
          </p:cNvSpPr>
          <p:nvPr>
            <p:ph type="sldNum" sz="quarter" idx="12"/>
          </p:nvPr>
        </p:nvSpPr>
        <p:spPr/>
        <p:txBody>
          <a:bodyPr/>
          <a:lstStyle/>
          <a:p>
            <a:fld id="{7FF4DDAB-FA9D-422B-BA49-3888014D5357}" type="slidenum">
              <a:rPr lang="de-DE" smtClean="0"/>
              <a:t>‹#›</a:t>
            </a:fld>
            <a:endParaRPr lang="de-DE"/>
          </a:p>
        </p:txBody>
      </p:sp>
    </p:spTree>
    <p:extLst>
      <p:ext uri="{BB962C8B-B14F-4D97-AF65-F5344CB8AC3E}">
        <p14:creationId xmlns:p14="http://schemas.microsoft.com/office/powerpoint/2010/main" val="16050600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el und Inhalt">
    <p:spTree>
      <p:nvGrpSpPr>
        <p:cNvPr id="1" name=""/>
        <p:cNvGrpSpPr/>
        <p:nvPr/>
      </p:nvGrpSpPr>
      <p:grpSpPr>
        <a:xfrm>
          <a:off x="0" y="0"/>
          <a:ext cx="0" cy="0"/>
          <a:chOff x="0" y="0"/>
          <a:chExt cx="0" cy="0"/>
        </a:xfrm>
      </p:grpSpPr>
      <p:sp>
        <p:nvSpPr>
          <p:cNvPr id="7" name="Datumsplatzhalter 6"/>
          <p:cNvSpPr>
            <a:spLocks noGrp="1"/>
          </p:cNvSpPr>
          <p:nvPr>
            <p:ph type="dt" sz="half" idx="10"/>
          </p:nvPr>
        </p:nvSpPr>
        <p:spPr bwMode="gray"/>
        <p:txBody>
          <a:bodyPr/>
          <a:lstStyle/>
          <a:p>
            <a:fld id="{A96A0BBE-48DF-4E7E-8119-60C6FE218790}" type="datetime1">
              <a:rPr lang="en-US"/>
              <a:t>10/6/2025</a:t>
            </a:fld>
            <a:endParaRPr lang="en-US" dirty="0"/>
          </a:p>
        </p:txBody>
      </p:sp>
      <p:sp>
        <p:nvSpPr>
          <p:cNvPr id="8" name="Fußzeilenplatzhalter 7"/>
          <p:cNvSpPr>
            <a:spLocks noGrp="1"/>
          </p:cNvSpPr>
          <p:nvPr>
            <p:ph type="ftr" sz="quarter" idx="11"/>
          </p:nvPr>
        </p:nvSpPr>
        <p:spPr bwMode="gray"/>
        <p:txBody>
          <a:bodyPr/>
          <a:lstStyle/>
          <a:p>
            <a:r>
              <a:rPr lang="en-US" dirty="0"/>
              <a:t>Please insert footnote</a:t>
            </a:r>
          </a:p>
        </p:txBody>
      </p:sp>
      <p:sp>
        <p:nvSpPr>
          <p:cNvPr id="9" name="Foliennummernplatzhalter 8"/>
          <p:cNvSpPr>
            <a:spLocks noGrp="1"/>
          </p:cNvSpPr>
          <p:nvPr>
            <p:ph type="sldNum" sz="quarter" idx="12"/>
          </p:nvPr>
        </p:nvSpPr>
        <p:spPr bwMode="gray"/>
        <p:txBody>
          <a:bodyPr/>
          <a:lstStyle/>
          <a:p>
            <a:fld id="{4915BD61-E5D5-4E4F-ADA0-6F3448AB9FA6}" type="slidenum">
              <a:rPr lang="en-US"/>
              <a:pPr/>
              <a:t>‹#›</a:t>
            </a:fld>
            <a:endParaRPr lang="en-US" dirty="0"/>
          </a:p>
        </p:txBody>
      </p:sp>
      <p:sp>
        <p:nvSpPr>
          <p:cNvPr id="3" name="Inhaltsplatzhalter 2"/>
          <p:cNvSpPr>
            <a:spLocks noGrp="1"/>
          </p:cNvSpPr>
          <p:nvPr>
            <p:ph sz="quarter" idx="13" hasCustomPrompt="1"/>
          </p:nvPr>
        </p:nvSpPr>
        <p:spPr bwMode="gray">
          <a:xfrm>
            <a:off x="550872" y="1701405"/>
            <a:ext cx="11089443" cy="4247017"/>
          </a:xfrm>
        </p:spPr>
        <p:txBody>
          <a:bodyPr/>
          <a:lstStyle>
            <a:lvl1pPr>
              <a:defRPr/>
            </a:lvl1pPr>
            <a:lvl2pPr>
              <a:defRPr/>
            </a:lvl2pPr>
            <a:lvl3pPr>
              <a:defRPr/>
            </a:lvl3pPr>
            <a:lvl4pPr>
              <a:defRPr/>
            </a:lvl4pPr>
            <a:lvl5pPr>
              <a:defRPr/>
            </a:lvl5pPr>
            <a:lvl6pPr>
              <a:defRPr/>
            </a:lvl6pPr>
            <a:lvl7pPr>
              <a:defRPr/>
            </a:lvl7pPr>
            <a:lvl8pPr marL="539642" indent="-180939">
              <a:buFont typeface="Symbol" panose="05050102010706020507" pitchFamily="18" charset="2"/>
              <a:buChar char="-"/>
              <a:defRPr/>
            </a:lvl8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6</a:t>
            </a:r>
          </a:p>
          <a:p>
            <a:pPr lvl="6"/>
            <a:r>
              <a:rPr lang="en-US" dirty="0"/>
              <a:t>7</a:t>
            </a:r>
          </a:p>
          <a:p>
            <a:pPr lvl="7"/>
            <a:r>
              <a:rPr lang="en-US" dirty="0"/>
              <a:t>8</a:t>
            </a:r>
          </a:p>
          <a:p>
            <a:pPr lvl="8"/>
            <a:r>
              <a:rPr lang="en-US" dirty="0"/>
              <a:t>9</a:t>
            </a:r>
          </a:p>
        </p:txBody>
      </p:sp>
      <p:sp>
        <p:nvSpPr>
          <p:cNvPr id="10" name="Textplatzhalter 6"/>
          <p:cNvSpPr>
            <a:spLocks noGrp="1"/>
          </p:cNvSpPr>
          <p:nvPr>
            <p:ph type="body" sz="quarter" idx="14" hasCustomPrompt="1"/>
          </p:nvPr>
        </p:nvSpPr>
        <p:spPr bwMode="gray">
          <a:xfrm>
            <a:off x="550872" y="982058"/>
            <a:ext cx="11089443" cy="503122"/>
          </a:xfrm>
        </p:spPr>
        <p:txBody>
          <a:bodyPr/>
          <a:lstStyle>
            <a:lvl1pPr marL="0" indent="0">
              <a:spcAft>
                <a:spcPts val="0"/>
              </a:spcAft>
              <a:buNone/>
              <a:defRPr sz="1800" cap="none" baseline="0">
                <a:solidFill>
                  <a:schemeClr val="accent1"/>
                </a:solidFill>
              </a:defRPr>
            </a:lvl1pPr>
            <a:lvl2pPr marL="0" indent="0">
              <a:spcAft>
                <a:spcPts val="0"/>
              </a:spcAft>
              <a:buNone/>
              <a:defRPr sz="1800">
                <a:solidFill>
                  <a:schemeClr val="accent1"/>
                </a:solidFill>
              </a:defRPr>
            </a:lvl2pPr>
            <a:lvl3pPr marL="0" indent="0">
              <a:spcAft>
                <a:spcPts val="0"/>
              </a:spcAft>
              <a:buNone/>
              <a:defRPr sz="1800">
                <a:solidFill>
                  <a:schemeClr val="accent1"/>
                </a:solidFill>
              </a:defRPr>
            </a:lvl3pPr>
            <a:lvl4pPr marL="0" indent="0">
              <a:spcAft>
                <a:spcPts val="0"/>
              </a:spcAft>
              <a:buNone/>
              <a:defRPr sz="1800">
                <a:solidFill>
                  <a:schemeClr val="accent1"/>
                </a:solidFill>
              </a:defRPr>
            </a:lvl4pPr>
            <a:lvl5pPr marL="0" indent="0">
              <a:spcAft>
                <a:spcPts val="0"/>
              </a:spcAft>
              <a:buNone/>
              <a:defRPr sz="1800">
                <a:solidFill>
                  <a:schemeClr val="accent1"/>
                </a:solidFill>
              </a:defRPr>
            </a:lvl5pPr>
            <a:lvl6pPr marL="0" indent="0">
              <a:spcAft>
                <a:spcPts val="0"/>
              </a:spcAft>
              <a:buNone/>
              <a:defRPr sz="1800">
                <a:solidFill>
                  <a:schemeClr val="accent1"/>
                </a:solidFill>
              </a:defRPr>
            </a:lvl6pPr>
            <a:lvl7pPr marL="0" indent="0">
              <a:buNone/>
              <a:defRPr sz="1800">
                <a:solidFill>
                  <a:schemeClr val="accent1"/>
                </a:solidFill>
              </a:defRPr>
            </a:lvl7pPr>
            <a:lvl8pPr marL="0" indent="0">
              <a:buNone/>
              <a:defRPr sz="1800">
                <a:solidFill>
                  <a:schemeClr val="accent1"/>
                </a:solidFill>
              </a:defRPr>
            </a:lvl8pPr>
            <a:lvl9pPr marL="0" indent="0">
              <a:buNone/>
              <a:defRPr sz="1800">
                <a:solidFill>
                  <a:schemeClr val="accent1"/>
                </a:solidFill>
              </a:defRPr>
            </a:lvl9pPr>
          </a:lstStyle>
          <a:p>
            <a:pPr lvl="0"/>
            <a:r>
              <a:rPr lang="en-US" dirty="0"/>
              <a:t>Subheadline</a:t>
            </a:r>
          </a:p>
        </p:txBody>
      </p:sp>
      <p:sp>
        <p:nvSpPr>
          <p:cNvPr id="11" name="Rechteck 10" hidden="1">
            <a:extLst>
              <a:ext uri="{FF2B5EF4-FFF2-40B4-BE49-F238E27FC236}">
                <a16:creationId xmlns:a16="http://schemas.microsoft.com/office/drawing/2014/main" id="{B3ABA573-EB3F-4ADF-9198-C76228EF7495}"/>
              </a:ext>
            </a:extLst>
          </p:cNvPr>
          <p:cNvSpPr/>
          <p:nvPr userDrawn="1">
            <p:custDataLst>
              <p:tags r:id="rId1"/>
            </p:custDataLst>
          </p:nvPr>
        </p:nvSpPr>
        <p:spPr>
          <a:xfrm>
            <a:off x="9192833" y="5997473"/>
            <a:ext cx="2999167" cy="860528"/>
          </a:xfrm>
          <a:prstGeom prst="rect">
            <a:avLst/>
          </a:prstGeom>
          <a:solidFill>
            <a:srgbClr val="FF0000">
              <a:alpha val="15000"/>
            </a:srgbClr>
          </a:solidFill>
          <a:ln>
            <a:noFill/>
          </a:ln>
        </p:spPr>
        <p:txBody>
          <a:bodyPr vert="horz" lIns="0" tIns="0" rIns="0" bIns="0" rtlCol="0" anchor="b"/>
          <a:lstStyle>
            <a:defPPr>
              <a:defRPr lang="de-DE"/>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endParaRPr lang="en-US" sz="800" dirty="0">
              <a:solidFill>
                <a:schemeClr val="tx1"/>
              </a:solidFill>
            </a:endParaRPr>
          </a:p>
        </p:txBody>
      </p:sp>
      <p:sp>
        <p:nvSpPr>
          <p:cNvPr id="2" name="Titel 1">
            <a:extLst>
              <a:ext uri="{FF2B5EF4-FFF2-40B4-BE49-F238E27FC236}">
                <a16:creationId xmlns:a16="http://schemas.microsoft.com/office/drawing/2014/main" id="{40FCE74B-5EB4-4B51-BECA-018A0CECA70C}"/>
              </a:ext>
            </a:extLst>
          </p:cNvPr>
          <p:cNvSpPr>
            <a:spLocks noGrp="1"/>
          </p:cNvSpPr>
          <p:nvPr>
            <p:ph type="title" hasCustomPrompt="1"/>
          </p:nvPr>
        </p:nvSpPr>
        <p:spPr/>
        <p:txBody>
          <a:bodyPr/>
          <a:lstStyle/>
          <a:p>
            <a:r>
              <a:rPr lang="en-US" dirty="0"/>
              <a:t>Click to edit Master title style</a:t>
            </a:r>
          </a:p>
        </p:txBody>
      </p:sp>
    </p:spTree>
    <p:extLst>
      <p:ext uri="{BB962C8B-B14F-4D97-AF65-F5344CB8AC3E}">
        <p14:creationId xmlns:p14="http://schemas.microsoft.com/office/powerpoint/2010/main" val="15329292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8CAD5D2-F49C-6F91-BD3D-0EEA802913E2}"/>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02879828-49AB-9BFE-31BF-4D3B9C1ACE55}"/>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84624603-D2D5-98A6-27EF-B243FA724CE4}"/>
              </a:ext>
            </a:extLst>
          </p:cNvPr>
          <p:cNvSpPr>
            <a:spLocks noGrp="1"/>
          </p:cNvSpPr>
          <p:nvPr>
            <p:ph type="dt" sz="half" idx="10"/>
          </p:nvPr>
        </p:nvSpPr>
        <p:spPr/>
        <p:txBody>
          <a:bodyPr/>
          <a:lstStyle/>
          <a:p>
            <a:fld id="{C87B9FF7-4996-4B1D-839D-A1D869A72E9D}" type="datetimeFigureOut">
              <a:rPr lang="de-DE" smtClean="0"/>
              <a:t>06.10.2025</a:t>
            </a:fld>
            <a:endParaRPr lang="de-DE"/>
          </a:p>
        </p:txBody>
      </p:sp>
      <p:sp>
        <p:nvSpPr>
          <p:cNvPr id="5" name="Fußzeilenplatzhalter 4">
            <a:extLst>
              <a:ext uri="{FF2B5EF4-FFF2-40B4-BE49-F238E27FC236}">
                <a16:creationId xmlns:a16="http://schemas.microsoft.com/office/drawing/2014/main" id="{A14C0119-1509-5BDD-CB78-A8865506FE7B}"/>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7FB2373B-9357-A699-F62C-4B29E106A83D}"/>
              </a:ext>
            </a:extLst>
          </p:cNvPr>
          <p:cNvSpPr>
            <a:spLocks noGrp="1"/>
          </p:cNvSpPr>
          <p:nvPr>
            <p:ph type="sldNum" sz="quarter" idx="12"/>
          </p:nvPr>
        </p:nvSpPr>
        <p:spPr/>
        <p:txBody>
          <a:bodyPr/>
          <a:lstStyle/>
          <a:p>
            <a:fld id="{7FF4DDAB-FA9D-422B-BA49-3888014D5357}" type="slidenum">
              <a:rPr lang="de-DE" smtClean="0"/>
              <a:t>‹#›</a:t>
            </a:fld>
            <a:endParaRPr lang="de-DE"/>
          </a:p>
        </p:txBody>
      </p:sp>
    </p:spTree>
    <p:extLst>
      <p:ext uri="{BB962C8B-B14F-4D97-AF65-F5344CB8AC3E}">
        <p14:creationId xmlns:p14="http://schemas.microsoft.com/office/powerpoint/2010/main" val="5094343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D94A7EB-C2F0-BED6-0796-5828D30F5943}"/>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53A9C1FF-BE78-A69F-C386-47C3AD42F79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A2F2A1F3-31AA-CFEA-903A-48D9A939F250}"/>
              </a:ext>
            </a:extLst>
          </p:cNvPr>
          <p:cNvSpPr>
            <a:spLocks noGrp="1"/>
          </p:cNvSpPr>
          <p:nvPr>
            <p:ph type="dt" sz="half" idx="10"/>
          </p:nvPr>
        </p:nvSpPr>
        <p:spPr/>
        <p:txBody>
          <a:bodyPr/>
          <a:lstStyle/>
          <a:p>
            <a:fld id="{C87B9FF7-4996-4B1D-839D-A1D869A72E9D}" type="datetimeFigureOut">
              <a:rPr lang="de-DE" smtClean="0"/>
              <a:t>06.10.2025</a:t>
            </a:fld>
            <a:endParaRPr lang="de-DE"/>
          </a:p>
        </p:txBody>
      </p:sp>
      <p:sp>
        <p:nvSpPr>
          <p:cNvPr id="5" name="Fußzeilenplatzhalter 4">
            <a:extLst>
              <a:ext uri="{FF2B5EF4-FFF2-40B4-BE49-F238E27FC236}">
                <a16:creationId xmlns:a16="http://schemas.microsoft.com/office/drawing/2014/main" id="{9483EF57-4579-55F6-B857-91DABAABE565}"/>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B8416B32-E564-5B66-BA3A-55624E285C36}"/>
              </a:ext>
            </a:extLst>
          </p:cNvPr>
          <p:cNvSpPr>
            <a:spLocks noGrp="1"/>
          </p:cNvSpPr>
          <p:nvPr>
            <p:ph type="sldNum" sz="quarter" idx="12"/>
          </p:nvPr>
        </p:nvSpPr>
        <p:spPr/>
        <p:txBody>
          <a:bodyPr/>
          <a:lstStyle/>
          <a:p>
            <a:fld id="{7FF4DDAB-FA9D-422B-BA49-3888014D5357}" type="slidenum">
              <a:rPr lang="de-DE" smtClean="0"/>
              <a:t>‹#›</a:t>
            </a:fld>
            <a:endParaRPr lang="de-DE"/>
          </a:p>
        </p:txBody>
      </p:sp>
    </p:spTree>
    <p:extLst>
      <p:ext uri="{BB962C8B-B14F-4D97-AF65-F5344CB8AC3E}">
        <p14:creationId xmlns:p14="http://schemas.microsoft.com/office/powerpoint/2010/main" val="8260573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2EBEE52-F902-4895-6F58-473A924CDDB7}"/>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413A71F4-A56A-3E52-A6F4-806E961931AA}"/>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92742B61-B70C-4010-8502-3FF98D82CC13}"/>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0A50D4D5-8780-131D-C7B3-604F4F8C9622}"/>
              </a:ext>
            </a:extLst>
          </p:cNvPr>
          <p:cNvSpPr>
            <a:spLocks noGrp="1"/>
          </p:cNvSpPr>
          <p:nvPr>
            <p:ph type="dt" sz="half" idx="10"/>
          </p:nvPr>
        </p:nvSpPr>
        <p:spPr/>
        <p:txBody>
          <a:bodyPr/>
          <a:lstStyle/>
          <a:p>
            <a:fld id="{C87B9FF7-4996-4B1D-839D-A1D869A72E9D}" type="datetimeFigureOut">
              <a:rPr lang="de-DE" smtClean="0"/>
              <a:t>06.10.2025</a:t>
            </a:fld>
            <a:endParaRPr lang="de-DE"/>
          </a:p>
        </p:txBody>
      </p:sp>
      <p:sp>
        <p:nvSpPr>
          <p:cNvPr id="6" name="Fußzeilenplatzhalter 5">
            <a:extLst>
              <a:ext uri="{FF2B5EF4-FFF2-40B4-BE49-F238E27FC236}">
                <a16:creationId xmlns:a16="http://schemas.microsoft.com/office/drawing/2014/main" id="{45530855-6D0E-3EE9-B2C2-6478EFF761E7}"/>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4EB18D75-C1F9-25B6-433F-DBCFAFABFB2C}"/>
              </a:ext>
            </a:extLst>
          </p:cNvPr>
          <p:cNvSpPr>
            <a:spLocks noGrp="1"/>
          </p:cNvSpPr>
          <p:nvPr>
            <p:ph type="sldNum" sz="quarter" idx="12"/>
          </p:nvPr>
        </p:nvSpPr>
        <p:spPr/>
        <p:txBody>
          <a:bodyPr/>
          <a:lstStyle/>
          <a:p>
            <a:fld id="{7FF4DDAB-FA9D-422B-BA49-3888014D5357}" type="slidenum">
              <a:rPr lang="de-DE" smtClean="0"/>
              <a:t>‹#›</a:t>
            </a:fld>
            <a:endParaRPr lang="de-DE"/>
          </a:p>
        </p:txBody>
      </p:sp>
    </p:spTree>
    <p:extLst>
      <p:ext uri="{BB962C8B-B14F-4D97-AF65-F5344CB8AC3E}">
        <p14:creationId xmlns:p14="http://schemas.microsoft.com/office/powerpoint/2010/main" val="8301018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2A96D80-497C-B2AC-AA43-EFB1EA0137E6}"/>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87C0B9C0-E950-1BAE-FB71-7C9DF25301E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A736CFB6-A066-04CB-9B32-D5381EAF8014}"/>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C69029F1-2E2C-6AD5-DF2D-D78B24ED3E4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3C76ED94-BCC7-EFC7-A8E6-A481A31A4219}"/>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DE75135E-5440-3475-3662-94FC5A82724D}"/>
              </a:ext>
            </a:extLst>
          </p:cNvPr>
          <p:cNvSpPr>
            <a:spLocks noGrp="1"/>
          </p:cNvSpPr>
          <p:nvPr>
            <p:ph type="dt" sz="half" idx="10"/>
          </p:nvPr>
        </p:nvSpPr>
        <p:spPr/>
        <p:txBody>
          <a:bodyPr/>
          <a:lstStyle/>
          <a:p>
            <a:fld id="{C87B9FF7-4996-4B1D-839D-A1D869A72E9D}" type="datetimeFigureOut">
              <a:rPr lang="de-DE" smtClean="0"/>
              <a:t>06.10.2025</a:t>
            </a:fld>
            <a:endParaRPr lang="de-DE"/>
          </a:p>
        </p:txBody>
      </p:sp>
      <p:sp>
        <p:nvSpPr>
          <p:cNvPr id="8" name="Fußzeilenplatzhalter 7">
            <a:extLst>
              <a:ext uri="{FF2B5EF4-FFF2-40B4-BE49-F238E27FC236}">
                <a16:creationId xmlns:a16="http://schemas.microsoft.com/office/drawing/2014/main" id="{0E6A6D7D-FC44-01E5-E710-8CDFE423BA71}"/>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96C80CC7-D450-304C-E948-19CEFE4979CF}"/>
              </a:ext>
            </a:extLst>
          </p:cNvPr>
          <p:cNvSpPr>
            <a:spLocks noGrp="1"/>
          </p:cNvSpPr>
          <p:nvPr>
            <p:ph type="sldNum" sz="quarter" idx="12"/>
          </p:nvPr>
        </p:nvSpPr>
        <p:spPr/>
        <p:txBody>
          <a:bodyPr/>
          <a:lstStyle/>
          <a:p>
            <a:fld id="{7FF4DDAB-FA9D-422B-BA49-3888014D5357}" type="slidenum">
              <a:rPr lang="de-DE" smtClean="0"/>
              <a:t>‹#›</a:t>
            </a:fld>
            <a:endParaRPr lang="de-DE"/>
          </a:p>
        </p:txBody>
      </p:sp>
    </p:spTree>
    <p:extLst>
      <p:ext uri="{BB962C8B-B14F-4D97-AF65-F5344CB8AC3E}">
        <p14:creationId xmlns:p14="http://schemas.microsoft.com/office/powerpoint/2010/main" val="21322465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25E4C36-1088-3BCE-C706-C7C5B07C8899}"/>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4EE889CE-2056-705E-3465-72EF49D56EF7}"/>
              </a:ext>
            </a:extLst>
          </p:cNvPr>
          <p:cNvSpPr>
            <a:spLocks noGrp="1"/>
          </p:cNvSpPr>
          <p:nvPr>
            <p:ph type="dt" sz="half" idx="10"/>
          </p:nvPr>
        </p:nvSpPr>
        <p:spPr/>
        <p:txBody>
          <a:bodyPr/>
          <a:lstStyle/>
          <a:p>
            <a:fld id="{C87B9FF7-4996-4B1D-839D-A1D869A72E9D}" type="datetimeFigureOut">
              <a:rPr lang="de-DE" smtClean="0"/>
              <a:t>06.10.2025</a:t>
            </a:fld>
            <a:endParaRPr lang="de-DE"/>
          </a:p>
        </p:txBody>
      </p:sp>
      <p:sp>
        <p:nvSpPr>
          <p:cNvPr id="4" name="Fußzeilenplatzhalter 3">
            <a:extLst>
              <a:ext uri="{FF2B5EF4-FFF2-40B4-BE49-F238E27FC236}">
                <a16:creationId xmlns:a16="http://schemas.microsoft.com/office/drawing/2014/main" id="{9E7719A7-23B2-BF34-5D7E-821117B85318}"/>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E7195032-1FA7-4456-517E-C292845D6E28}"/>
              </a:ext>
            </a:extLst>
          </p:cNvPr>
          <p:cNvSpPr>
            <a:spLocks noGrp="1"/>
          </p:cNvSpPr>
          <p:nvPr>
            <p:ph type="sldNum" sz="quarter" idx="12"/>
          </p:nvPr>
        </p:nvSpPr>
        <p:spPr/>
        <p:txBody>
          <a:bodyPr/>
          <a:lstStyle/>
          <a:p>
            <a:fld id="{7FF4DDAB-FA9D-422B-BA49-3888014D5357}" type="slidenum">
              <a:rPr lang="de-DE" smtClean="0"/>
              <a:t>‹#›</a:t>
            </a:fld>
            <a:endParaRPr lang="de-DE"/>
          </a:p>
        </p:txBody>
      </p:sp>
    </p:spTree>
    <p:extLst>
      <p:ext uri="{BB962C8B-B14F-4D97-AF65-F5344CB8AC3E}">
        <p14:creationId xmlns:p14="http://schemas.microsoft.com/office/powerpoint/2010/main" val="36381680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35A49609-12EC-E38D-6961-F3F5A3FE5DF9}"/>
              </a:ext>
            </a:extLst>
          </p:cNvPr>
          <p:cNvSpPr>
            <a:spLocks noGrp="1"/>
          </p:cNvSpPr>
          <p:nvPr>
            <p:ph type="dt" sz="half" idx="10"/>
          </p:nvPr>
        </p:nvSpPr>
        <p:spPr/>
        <p:txBody>
          <a:bodyPr/>
          <a:lstStyle/>
          <a:p>
            <a:fld id="{C87B9FF7-4996-4B1D-839D-A1D869A72E9D}" type="datetimeFigureOut">
              <a:rPr lang="de-DE" smtClean="0"/>
              <a:t>06.10.2025</a:t>
            </a:fld>
            <a:endParaRPr lang="de-DE"/>
          </a:p>
        </p:txBody>
      </p:sp>
      <p:sp>
        <p:nvSpPr>
          <p:cNvPr id="3" name="Fußzeilenplatzhalter 2">
            <a:extLst>
              <a:ext uri="{FF2B5EF4-FFF2-40B4-BE49-F238E27FC236}">
                <a16:creationId xmlns:a16="http://schemas.microsoft.com/office/drawing/2014/main" id="{901F8616-2C0E-B16E-9E37-B7203B76628A}"/>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6B366113-FEFD-8C05-353B-95DCB3555832}"/>
              </a:ext>
            </a:extLst>
          </p:cNvPr>
          <p:cNvSpPr>
            <a:spLocks noGrp="1"/>
          </p:cNvSpPr>
          <p:nvPr>
            <p:ph type="sldNum" sz="quarter" idx="12"/>
          </p:nvPr>
        </p:nvSpPr>
        <p:spPr/>
        <p:txBody>
          <a:bodyPr/>
          <a:lstStyle/>
          <a:p>
            <a:fld id="{7FF4DDAB-FA9D-422B-BA49-3888014D5357}" type="slidenum">
              <a:rPr lang="de-DE" smtClean="0"/>
              <a:t>‹#›</a:t>
            </a:fld>
            <a:endParaRPr lang="de-DE"/>
          </a:p>
        </p:txBody>
      </p:sp>
    </p:spTree>
    <p:extLst>
      <p:ext uri="{BB962C8B-B14F-4D97-AF65-F5344CB8AC3E}">
        <p14:creationId xmlns:p14="http://schemas.microsoft.com/office/powerpoint/2010/main" val="28184632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A2D0F3F-4BD4-D63F-4D75-FC255098BB75}"/>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FDBBB018-7492-6115-F1A9-27DC9376936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4DD6EA73-7874-B798-351B-2C1AA9077F7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8BA0A5F1-6F08-A994-F589-B60FD1F988AF}"/>
              </a:ext>
            </a:extLst>
          </p:cNvPr>
          <p:cNvSpPr>
            <a:spLocks noGrp="1"/>
          </p:cNvSpPr>
          <p:nvPr>
            <p:ph type="dt" sz="half" idx="10"/>
          </p:nvPr>
        </p:nvSpPr>
        <p:spPr/>
        <p:txBody>
          <a:bodyPr/>
          <a:lstStyle/>
          <a:p>
            <a:fld id="{C87B9FF7-4996-4B1D-839D-A1D869A72E9D}" type="datetimeFigureOut">
              <a:rPr lang="de-DE" smtClean="0"/>
              <a:t>06.10.2025</a:t>
            </a:fld>
            <a:endParaRPr lang="de-DE"/>
          </a:p>
        </p:txBody>
      </p:sp>
      <p:sp>
        <p:nvSpPr>
          <p:cNvPr id="6" name="Fußzeilenplatzhalter 5">
            <a:extLst>
              <a:ext uri="{FF2B5EF4-FFF2-40B4-BE49-F238E27FC236}">
                <a16:creationId xmlns:a16="http://schemas.microsoft.com/office/drawing/2014/main" id="{7E86A3E2-C44B-C0ED-3718-ACC0A684629B}"/>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C1077636-E849-15DB-A910-7BC5A5C6877C}"/>
              </a:ext>
            </a:extLst>
          </p:cNvPr>
          <p:cNvSpPr>
            <a:spLocks noGrp="1"/>
          </p:cNvSpPr>
          <p:nvPr>
            <p:ph type="sldNum" sz="quarter" idx="12"/>
          </p:nvPr>
        </p:nvSpPr>
        <p:spPr/>
        <p:txBody>
          <a:bodyPr/>
          <a:lstStyle/>
          <a:p>
            <a:fld id="{7FF4DDAB-FA9D-422B-BA49-3888014D5357}" type="slidenum">
              <a:rPr lang="de-DE" smtClean="0"/>
              <a:t>‹#›</a:t>
            </a:fld>
            <a:endParaRPr lang="de-DE"/>
          </a:p>
        </p:txBody>
      </p:sp>
    </p:spTree>
    <p:extLst>
      <p:ext uri="{BB962C8B-B14F-4D97-AF65-F5344CB8AC3E}">
        <p14:creationId xmlns:p14="http://schemas.microsoft.com/office/powerpoint/2010/main" val="23282879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1C9227A-C302-7EE6-3E42-32DE4F813967}"/>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1F796F90-209A-F365-5093-89381208120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C1AD3B29-B1CF-1757-A446-49C3B640EB3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67BD2622-ADDF-AFDE-C15D-DA01324A1CE8}"/>
              </a:ext>
            </a:extLst>
          </p:cNvPr>
          <p:cNvSpPr>
            <a:spLocks noGrp="1"/>
          </p:cNvSpPr>
          <p:nvPr>
            <p:ph type="dt" sz="half" idx="10"/>
          </p:nvPr>
        </p:nvSpPr>
        <p:spPr/>
        <p:txBody>
          <a:bodyPr/>
          <a:lstStyle/>
          <a:p>
            <a:fld id="{C87B9FF7-4996-4B1D-839D-A1D869A72E9D}" type="datetimeFigureOut">
              <a:rPr lang="de-DE" smtClean="0"/>
              <a:t>06.10.2025</a:t>
            </a:fld>
            <a:endParaRPr lang="de-DE"/>
          </a:p>
        </p:txBody>
      </p:sp>
      <p:sp>
        <p:nvSpPr>
          <p:cNvPr id="6" name="Fußzeilenplatzhalter 5">
            <a:extLst>
              <a:ext uri="{FF2B5EF4-FFF2-40B4-BE49-F238E27FC236}">
                <a16:creationId xmlns:a16="http://schemas.microsoft.com/office/drawing/2014/main" id="{483FEC13-A81A-4AB1-E41D-676ACD87F233}"/>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18F8450E-86D0-5FC2-F07C-2ADECB74AC4A}"/>
              </a:ext>
            </a:extLst>
          </p:cNvPr>
          <p:cNvSpPr>
            <a:spLocks noGrp="1"/>
          </p:cNvSpPr>
          <p:nvPr>
            <p:ph type="sldNum" sz="quarter" idx="12"/>
          </p:nvPr>
        </p:nvSpPr>
        <p:spPr/>
        <p:txBody>
          <a:bodyPr/>
          <a:lstStyle/>
          <a:p>
            <a:fld id="{7FF4DDAB-FA9D-422B-BA49-3888014D5357}" type="slidenum">
              <a:rPr lang="de-DE" smtClean="0"/>
              <a:t>‹#›</a:t>
            </a:fld>
            <a:endParaRPr lang="de-DE"/>
          </a:p>
        </p:txBody>
      </p:sp>
    </p:spTree>
    <p:extLst>
      <p:ext uri="{BB962C8B-B14F-4D97-AF65-F5344CB8AC3E}">
        <p14:creationId xmlns:p14="http://schemas.microsoft.com/office/powerpoint/2010/main" val="35379172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F49542EA-E964-BDFB-548A-3796F8815ED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6F8D543A-3D70-249D-1B24-3684A5C1A8D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D8BC7476-2E39-06D0-D88A-67ECA97D04C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7B9FF7-4996-4B1D-839D-A1D869A72E9D}" type="datetimeFigureOut">
              <a:rPr lang="de-DE" smtClean="0"/>
              <a:t>06.10.2025</a:t>
            </a:fld>
            <a:endParaRPr lang="de-DE"/>
          </a:p>
        </p:txBody>
      </p:sp>
      <p:sp>
        <p:nvSpPr>
          <p:cNvPr id="5" name="Fußzeilenplatzhalter 4">
            <a:extLst>
              <a:ext uri="{FF2B5EF4-FFF2-40B4-BE49-F238E27FC236}">
                <a16:creationId xmlns:a16="http://schemas.microsoft.com/office/drawing/2014/main" id="{5B079C92-4198-B7E3-CE7B-0CDF906AAF7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F9F82A9E-1ADB-E70F-2B31-CB58CD588C1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F4DDAB-FA9D-422B-BA49-3888014D5357}" type="slidenum">
              <a:rPr lang="de-DE" smtClean="0"/>
              <a:t>‹#›</a:t>
            </a:fld>
            <a:endParaRPr lang="de-DE"/>
          </a:p>
        </p:txBody>
      </p:sp>
    </p:spTree>
    <p:extLst>
      <p:ext uri="{BB962C8B-B14F-4D97-AF65-F5344CB8AC3E}">
        <p14:creationId xmlns:p14="http://schemas.microsoft.com/office/powerpoint/2010/main" val="15948861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hyperlink" Target="mailto:Lennepb@de.tuv.com" TargetMode="Externa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9EAC401-5615-A183-48C1-7F34B0B89BFE}"/>
              </a:ext>
            </a:extLst>
          </p:cNvPr>
          <p:cNvSpPr>
            <a:spLocks noGrp="1"/>
          </p:cNvSpPr>
          <p:nvPr>
            <p:ph type="ctrTitle"/>
          </p:nvPr>
        </p:nvSpPr>
        <p:spPr>
          <a:xfrm>
            <a:off x="1524000" y="1616888"/>
            <a:ext cx="9144000" cy="2387600"/>
          </a:xfrm>
        </p:spPr>
        <p:txBody>
          <a:bodyPr>
            <a:normAutofit/>
          </a:bodyPr>
          <a:lstStyle/>
          <a:p>
            <a:r>
              <a:rPr lang="de-DE" dirty="0"/>
              <a:t>Status </a:t>
            </a:r>
            <a:r>
              <a:rPr lang="de-DE" dirty="0" err="1"/>
              <a:t>report</a:t>
            </a:r>
            <a:r>
              <a:rPr lang="de-DE" dirty="0"/>
              <a:t> </a:t>
            </a:r>
            <a:r>
              <a:rPr lang="de-DE" dirty="0" err="1"/>
              <a:t>of</a:t>
            </a:r>
            <a:r>
              <a:rPr lang="de-DE" dirty="0"/>
              <a:t> </a:t>
            </a:r>
            <a:r>
              <a:rPr lang="de-DE" dirty="0" err="1"/>
              <a:t>the</a:t>
            </a:r>
            <a:r>
              <a:rPr lang="de-DE" dirty="0"/>
              <a:t> UNECE GRSG Task Force on UN-R46</a:t>
            </a:r>
          </a:p>
        </p:txBody>
      </p:sp>
      <p:sp>
        <p:nvSpPr>
          <p:cNvPr id="3" name="Untertitel 2">
            <a:extLst>
              <a:ext uri="{FF2B5EF4-FFF2-40B4-BE49-F238E27FC236}">
                <a16:creationId xmlns:a16="http://schemas.microsoft.com/office/drawing/2014/main" id="{7402C99F-F0A5-4302-63CF-B375FDAA5706}"/>
              </a:ext>
            </a:extLst>
          </p:cNvPr>
          <p:cNvSpPr>
            <a:spLocks noGrp="1"/>
          </p:cNvSpPr>
          <p:nvPr>
            <p:ph type="subTitle" idx="1"/>
          </p:nvPr>
        </p:nvSpPr>
        <p:spPr>
          <a:xfrm>
            <a:off x="1524000" y="4416603"/>
            <a:ext cx="9144000" cy="1655762"/>
          </a:xfrm>
        </p:spPr>
        <p:txBody>
          <a:bodyPr/>
          <a:lstStyle/>
          <a:p>
            <a:r>
              <a:rPr lang="de-DE" dirty="0"/>
              <a:t>Boris von Lennep, Verband der TÜV e.V.</a:t>
            </a:r>
          </a:p>
          <a:p>
            <a:r>
              <a:rPr lang="de-DE" dirty="0"/>
              <a:t>UNECE GRSG, </a:t>
            </a:r>
            <a:r>
              <a:rPr lang="de-DE" dirty="0" err="1"/>
              <a:t>October</a:t>
            </a:r>
            <a:r>
              <a:rPr lang="de-DE" dirty="0"/>
              <a:t> 2025</a:t>
            </a:r>
          </a:p>
        </p:txBody>
      </p:sp>
      <p:sp>
        <p:nvSpPr>
          <p:cNvPr id="4" name="Textfeld 3">
            <a:extLst>
              <a:ext uri="{FF2B5EF4-FFF2-40B4-BE49-F238E27FC236}">
                <a16:creationId xmlns:a16="http://schemas.microsoft.com/office/drawing/2014/main" id="{E2CBB76F-B5CB-1CB4-D083-2B0B4B59BCE8}"/>
              </a:ext>
            </a:extLst>
          </p:cNvPr>
          <p:cNvSpPr txBox="1"/>
          <p:nvPr/>
        </p:nvSpPr>
        <p:spPr>
          <a:xfrm>
            <a:off x="8229599" y="285750"/>
            <a:ext cx="3424335" cy="923330"/>
          </a:xfrm>
          <a:prstGeom prst="rect">
            <a:avLst/>
          </a:prstGeom>
          <a:noFill/>
        </p:spPr>
        <p:txBody>
          <a:bodyPr wrap="square" rtlCol="0">
            <a:spAutoFit/>
          </a:bodyPr>
          <a:lstStyle/>
          <a:p>
            <a:r>
              <a:rPr lang="de-DE" dirty="0"/>
              <a:t>Informal </a:t>
            </a:r>
            <a:r>
              <a:rPr lang="de-DE" dirty="0" err="1"/>
              <a:t>document</a:t>
            </a:r>
            <a:r>
              <a:rPr lang="de-DE" dirty="0"/>
              <a:t> GRSG-130-32</a:t>
            </a:r>
          </a:p>
          <a:p>
            <a:r>
              <a:rPr lang="de-DE" dirty="0"/>
              <a:t>130th GRSG, 06.-09. </a:t>
            </a:r>
            <a:r>
              <a:rPr lang="de-DE" dirty="0" err="1"/>
              <a:t>October</a:t>
            </a:r>
            <a:r>
              <a:rPr lang="de-DE" dirty="0"/>
              <a:t>, 2025</a:t>
            </a:r>
          </a:p>
          <a:p>
            <a:r>
              <a:rPr lang="de-DE" dirty="0"/>
              <a:t>Agenda item 4</a:t>
            </a:r>
          </a:p>
        </p:txBody>
      </p:sp>
    </p:spTree>
    <p:extLst>
      <p:ext uri="{BB962C8B-B14F-4D97-AF65-F5344CB8AC3E}">
        <p14:creationId xmlns:p14="http://schemas.microsoft.com/office/powerpoint/2010/main" val="28123663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a:extLst>
              <a:ext uri="{FF2B5EF4-FFF2-40B4-BE49-F238E27FC236}">
                <a16:creationId xmlns:a16="http://schemas.microsoft.com/office/drawing/2014/main" id="{E2CBB76F-B5CB-1CB4-D083-2B0B4B59BCE8}"/>
              </a:ext>
            </a:extLst>
          </p:cNvPr>
          <p:cNvSpPr txBox="1"/>
          <p:nvPr/>
        </p:nvSpPr>
        <p:spPr>
          <a:xfrm>
            <a:off x="8229599" y="285750"/>
            <a:ext cx="3424335" cy="646331"/>
          </a:xfrm>
          <a:prstGeom prst="rect">
            <a:avLst/>
          </a:prstGeom>
          <a:noFill/>
        </p:spPr>
        <p:txBody>
          <a:bodyPr wrap="square" rtlCol="0">
            <a:spAutoFit/>
          </a:bodyPr>
          <a:lstStyle/>
          <a:p>
            <a:r>
              <a:rPr lang="de-DE" dirty="0"/>
              <a:t>Informal </a:t>
            </a:r>
            <a:r>
              <a:rPr lang="de-DE" dirty="0" err="1"/>
              <a:t>document</a:t>
            </a:r>
            <a:r>
              <a:rPr lang="de-DE" dirty="0"/>
              <a:t> GRSG-130-</a:t>
            </a:r>
            <a:r>
              <a:rPr lang="de-DE" dirty="0">
                <a:highlight>
                  <a:srgbClr val="FFFF00"/>
                </a:highlight>
              </a:rPr>
              <a:t>XX</a:t>
            </a:r>
          </a:p>
          <a:p>
            <a:r>
              <a:rPr lang="de-DE" dirty="0"/>
              <a:t>130th GRSG, 06.-09. </a:t>
            </a:r>
            <a:r>
              <a:rPr lang="de-DE" dirty="0" err="1"/>
              <a:t>October</a:t>
            </a:r>
            <a:r>
              <a:rPr lang="de-DE" dirty="0"/>
              <a:t>, 2025</a:t>
            </a:r>
          </a:p>
        </p:txBody>
      </p:sp>
      <p:sp>
        <p:nvSpPr>
          <p:cNvPr id="10" name="Textfeld 9">
            <a:extLst>
              <a:ext uri="{FF2B5EF4-FFF2-40B4-BE49-F238E27FC236}">
                <a16:creationId xmlns:a16="http://schemas.microsoft.com/office/drawing/2014/main" id="{E7A765C1-3F82-74B8-2014-EB3C9513927A}"/>
              </a:ext>
            </a:extLst>
          </p:cNvPr>
          <p:cNvSpPr txBox="1"/>
          <p:nvPr/>
        </p:nvSpPr>
        <p:spPr>
          <a:xfrm>
            <a:off x="538066" y="843069"/>
            <a:ext cx="11639525" cy="6463308"/>
          </a:xfrm>
          <a:prstGeom prst="rect">
            <a:avLst/>
          </a:prstGeom>
          <a:noFill/>
        </p:spPr>
        <p:txBody>
          <a:bodyPr wrap="square">
            <a:spAutoFit/>
          </a:bodyPr>
          <a:lstStyle/>
          <a:p>
            <a:r>
              <a:rPr lang="en-US" sz="1800" dirty="0">
                <a:solidFill>
                  <a:srgbClr val="000000"/>
                </a:solidFill>
                <a:effectLst/>
                <a:latin typeface="CorpoS" pitchFamily="2" charset="0"/>
                <a:ea typeface="Times New Roman" panose="02020603050405020304" pitchFamily="18" charset="0"/>
                <a:cs typeface="Times New Roman" panose="02020603050405020304" pitchFamily="18" charset="0"/>
              </a:rPr>
              <a:t>History:</a:t>
            </a:r>
          </a:p>
          <a:p>
            <a:endParaRPr lang="en-US" dirty="0">
              <a:solidFill>
                <a:srgbClr val="000000"/>
              </a:solidFill>
              <a:latin typeface="CorpoS" pitchFamily="2" charset="0"/>
              <a:ea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sz="1800" dirty="0">
                <a:solidFill>
                  <a:srgbClr val="000000"/>
                </a:solidFill>
                <a:effectLst/>
                <a:latin typeface="CorpoS" pitchFamily="2" charset="0"/>
                <a:ea typeface="Times New Roman" panose="02020603050405020304" pitchFamily="18" charset="0"/>
                <a:cs typeface="Times New Roman" panose="02020603050405020304" pitchFamily="18" charset="0"/>
              </a:rPr>
              <a:t>126</a:t>
            </a:r>
            <a:r>
              <a:rPr lang="en-US" sz="1800" baseline="30000" dirty="0">
                <a:solidFill>
                  <a:srgbClr val="000000"/>
                </a:solidFill>
                <a:effectLst/>
                <a:latin typeface="CorpoS" pitchFamily="2" charset="0"/>
                <a:ea typeface="Times New Roman" panose="02020603050405020304" pitchFamily="18" charset="0"/>
                <a:cs typeface="Times New Roman" panose="02020603050405020304" pitchFamily="18" charset="0"/>
              </a:rPr>
              <a:t>th</a:t>
            </a:r>
            <a:r>
              <a:rPr lang="en-US" sz="1800" dirty="0">
                <a:solidFill>
                  <a:srgbClr val="000000"/>
                </a:solidFill>
                <a:effectLst/>
                <a:latin typeface="CorpoS" pitchFamily="2" charset="0"/>
                <a:ea typeface="Times New Roman" panose="02020603050405020304" pitchFamily="18" charset="0"/>
                <a:cs typeface="Times New Roman" panose="02020603050405020304" pitchFamily="18" charset="0"/>
              </a:rPr>
              <a:t> session of UNECE GRSG (General Safety) in October 2023, Germany tabled on the behalf of the Task Force on UN-R46 two proposals to modify UN-R 46. GRSG adopted both proposals. </a:t>
            </a:r>
          </a:p>
          <a:p>
            <a:pPr marL="285750" indent="-285750">
              <a:buFont typeface="Arial" panose="020B0604020202020204" pitchFamily="34" charset="0"/>
              <a:buChar char="•"/>
            </a:pPr>
            <a:r>
              <a:rPr lang="en-US" sz="1800" dirty="0">
                <a:solidFill>
                  <a:srgbClr val="000000"/>
                </a:solidFill>
                <a:effectLst/>
                <a:latin typeface="CorpoS" pitchFamily="2" charset="0"/>
                <a:ea typeface="Times New Roman" panose="02020603050405020304" pitchFamily="18" charset="0"/>
                <a:cs typeface="Times New Roman" panose="02020603050405020304" pitchFamily="18" charset="0"/>
              </a:rPr>
              <a:t>Wp.29 in March 2024 voted for the proposals as Supplement 1 to the 05 series and a new 06 series of Amendments. GRSG decided that the Task Force “UN-R46” should proceed to discuss still open topics under discussion in further sessions of the TF.</a:t>
            </a:r>
          </a:p>
          <a:p>
            <a:pPr marL="285750" indent="-285750">
              <a:buFont typeface="Arial" panose="020B0604020202020204" pitchFamily="34" charset="0"/>
              <a:buChar char="•"/>
            </a:pPr>
            <a:r>
              <a:rPr lang="en-US" sz="1800" dirty="0">
                <a:solidFill>
                  <a:srgbClr val="000000"/>
                </a:solidFill>
                <a:effectLst/>
                <a:latin typeface="CorpoS" pitchFamily="2" charset="0"/>
                <a:ea typeface="Times New Roman" panose="02020603050405020304" pitchFamily="18" charset="0"/>
                <a:cs typeface="Times New Roman" panose="02020603050405020304" pitchFamily="18" charset="0"/>
              </a:rPr>
              <a:t>127</a:t>
            </a:r>
            <a:r>
              <a:rPr lang="en-US" sz="1800" baseline="30000" dirty="0">
                <a:solidFill>
                  <a:srgbClr val="000000"/>
                </a:solidFill>
                <a:effectLst/>
                <a:latin typeface="CorpoS" pitchFamily="2" charset="0"/>
                <a:ea typeface="Times New Roman" panose="02020603050405020304" pitchFamily="18" charset="0"/>
                <a:cs typeface="Times New Roman" panose="02020603050405020304" pitchFamily="18" charset="0"/>
              </a:rPr>
              <a:t>th</a:t>
            </a:r>
            <a:r>
              <a:rPr lang="en-US" sz="1800" dirty="0">
                <a:solidFill>
                  <a:srgbClr val="000000"/>
                </a:solidFill>
                <a:effectLst/>
                <a:latin typeface="CorpoS" pitchFamily="2" charset="0"/>
                <a:ea typeface="Times New Roman" panose="02020603050405020304" pitchFamily="18" charset="0"/>
                <a:cs typeface="Times New Roman" panose="02020603050405020304" pitchFamily="18" charset="0"/>
              </a:rPr>
              <a:t> session GRSG adopted a further document as Proposal for Supplement 1 to the 06 Series of Amendments UN Regulation No. 46 (Devices for indirect vision) now as working document on the agenda of WP.29 in November 2024 as ECE/TRANS/WP.29/2024/101. Also, after the </a:t>
            </a:r>
            <a:r>
              <a:rPr lang="en-US" dirty="0">
                <a:solidFill>
                  <a:srgbClr val="000000"/>
                </a:solidFill>
                <a:latin typeface="CorpoS" pitchFamily="2" charset="0"/>
                <a:ea typeface="Times New Roman" panose="02020603050405020304" pitchFamily="18" charset="0"/>
                <a:cs typeface="Times New Roman" panose="02020603050405020304" pitchFamily="18" charset="0"/>
              </a:rPr>
              <a:t>127</a:t>
            </a:r>
            <a:r>
              <a:rPr lang="en-US" baseline="30000" dirty="0">
                <a:solidFill>
                  <a:srgbClr val="000000"/>
                </a:solidFill>
                <a:latin typeface="CorpoS" pitchFamily="2" charset="0"/>
                <a:ea typeface="Times New Roman" panose="02020603050405020304" pitchFamily="18" charset="0"/>
                <a:cs typeface="Times New Roman" panose="02020603050405020304" pitchFamily="18" charset="0"/>
              </a:rPr>
              <a:t>th</a:t>
            </a:r>
            <a:r>
              <a:rPr lang="en-US" dirty="0">
                <a:solidFill>
                  <a:srgbClr val="000000"/>
                </a:solidFill>
                <a:latin typeface="CorpoS" pitchFamily="2" charset="0"/>
                <a:ea typeface="Times New Roman" panose="02020603050405020304" pitchFamily="18" charset="0"/>
                <a:cs typeface="Times New Roman" panose="02020603050405020304" pitchFamily="18" charset="0"/>
              </a:rPr>
              <a:t> session, GRSG </a:t>
            </a:r>
            <a:r>
              <a:rPr lang="en-US" sz="1800" dirty="0">
                <a:solidFill>
                  <a:srgbClr val="000000"/>
                </a:solidFill>
                <a:effectLst/>
                <a:latin typeface="CorpoS" pitchFamily="2" charset="0"/>
                <a:ea typeface="Times New Roman" panose="02020603050405020304" pitchFamily="18" charset="0"/>
                <a:cs typeface="Times New Roman" panose="02020603050405020304" pitchFamily="18" charset="0"/>
              </a:rPr>
              <a:t>decided that the Task Force “UN-R46” should proceed to discuss still open topics under discussion in further sessions of the TF.</a:t>
            </a:r>
          </a:p>
          <a:p>
            <a:pPr marL="285750" indent="-285750">
              <a:buFont typeface="Arial" panose="020B0604020202020204" pitchFamily="34" charset="0"/>
              <a:buChar char="•"/>
            </a:pPr>
            <a:r>
              <a:rPr lang="en-US" sz="1800" dirty="0">
                <a:solidFill>
                  <a:srgbClr val="000000"/>
                </a:solidFill>
                <a:effectLst/>
                <a:latin typeface="CorpoS" pitchFamily="2" charset="0"/>
                <a:ea typeface="Times New Roman" panose="02020603050405020304" pitchFamily="18" charset="0"/>
                <a:cs typeface="Times New Roman" panose="02020603050405020304" pitchFamily="18" charset="0"/>
              </a:rPr>
              <a:t>Shortly before the 128</a:t>
            </a:r>
            <a:r>
              <a:rPr lang="en-US" sz="1800" baseline="30000" dirty="0">
                <a:solidFill>
                  <a:srgbClr val="000000"/>
                </a:solidFill>
                <a:effectLst/>
                <a:latin typeface="CorpoS" pitchFamily="2" charset="0"/>
                <a:ea typeface="Times New Roman" panose="02020603050405020304" pitchFamily="18" charset="0"/>
                <a:cs typeface="Times New Roman" panose="02020603050405020304" pitchFamily="18" charset="0"/>
              </a:rPr>
              <a:t>th</a:t>
            </a:r>
            <a:r>
              <a:rPr lang="en-US" sz="1800" dirty="0">
                <a:solidFill>
                  <a:srgbClr val="000000"/>
                </a:solidFill>
                <a:effectLst/>
                <a:latin typeface="CorpoS" pitchFamily="2" charset="0"/>
                <a:ea typeface="Times New Roman" panose="02020603050405020304" pitchFamily="18" charset="0"/>
                <a:cs typeface="Times New Roman" panose="02020603050405020304" pitchFamily="18" charset="0"/>
              </a:rPr>
              <a:t> Session, </a:t>
            </a:r>
            <a:r>
              <a:rPr lang="en-US" dirty="0">
                <a:solidFill>
                  <a:srgbClr val="000000"/>
                </a:solidFill>
                <a:latin typeface="CorpoS" pitchFamily="2" charset="0"/>
                <a:ea typeface="Times New Roman" panose="02020603050405020304" pitchFamily="18" charset="0"/>
                <a:cs typeface="Times New Roman" panose="02020603050405020304" pitchFamily="18" charset="0"/>
              </a:rPr>
              <a:t>it became clear that further discussions were required on several items of the already as working document uploaded proposal  ECE-TRANS-WP.29-GRSG-2024-40 and the new informal document </a:t>
            </a:r>
            <a:r>
              <a:rPr lang="en-GB" dirty="0"/>
              <a:t>GRSG-128-06</a:t>
            </a:r>
            <a:r>
              <a:rPr lang="en-US" dirty="0">
                <a:solidFill>
                  <a:srgbClr val="000000"/>
                </a:solidFill>
                <a:latin typeface="CorpoS" pitchFamily="2" charset="0"/>
                <a:ea typeface="Times New Roman" panose="02020603050405020304" pitchFamily="18" charset="0"/>
                <a:cs typeface="Times New Roman" panose="02020603050405020304" pitchFamily="18" charset="0"/>
              </a:rPr>
              <a:t>. As a consequence, the Task Force decided to postpone the discussion to the 129th of GRSG in April 2025.</a:t>
            </a:r>
          </a:p>
          <a:p>
            <a:pPr marL="285750" indent="-285750">
              <a:buFont typeface="Arial" panose="020B0604020202020204" pitchFamily="34" charset="0"/>
              <a:buChar char="•"/>
            </a:pPr>
            <a:r>
              <a:rPr lang="en-US" dirty="0">
                <a:solidFill>
                  <a:srgbClr val="000000"/>
                </a:solidFill>
                <a:latin typeface="CorpoS" pitchFamily="2" charset="0"/>
                <a:ea typeface="Times New Roman" panose="02020603050405020304" pitchFamily="18" charset="0"/>
                <a:cs typeface="Times New Roman" panose="02020603050405020304" pitchFamily="18" charset="0"/>
              </a:rPr>
              <a:t>129th session GRSG, t</a:t>
            </a:r>
            <a:r>
              <a:rPr lang="en-GB" dirty="0"/>
              <a:t>he expert from Germany, Chair of TF on UN Regulation No. 46, introduced an addition proposal ECE/TRANS/WP.29/GRSG/2025/8 and amendment GRSG-129-44-Rev.1. GRSG adopted GRSG-129-44-Rev.1 superseding ECE/TRANS/WP.29/GRSG/2025/8, as reproduced  by annex IV to the report. The secretariat was requested to submit the proposal as the draft 07 series of amendments to UN Regulation No. 46, for consideration and vote at the November 2025 sessions of WP.29 and AC.1.</a:t>
            </a:r>
            <a:endParaRPr lang="de-DE" dirty="0"/>
          </a:p>
          <a:p>
            <a:pPr marL="285750" indent="-285750">
              <a:buFont typeface="Arial" panose="020B0604020202020204" pitchFamily="34" charset="0"/>
              <a:buChar char="•"/>
            </a:pPr>
            <a:endParaRPr lang="en-US" dirty="0">
              <a:solidFill>
                <a:srgbClr val="000000"/>
              </a:solidFill>
              <a:latin typeface="CorpoS" pitchFamily="2" charset="0"/>
              <a:ea typeface="Times New Roman" panose="02020603050405020304" pitchFamily="18" charset="0"/>
              <a:cs typeface="Times New Roman" panose="02020603050405020304" pitchFamily="18" charset="0"/>
            </a:endParaRPr>
          </a:p>
          <a:p>
            <a:endParaRPr lang="en-US" dirty="0">
              <a:solidFill>
                <a:srgbClr val="000000"/>
              </a:solidFill>
              <a:latin typeface="CorpoS" pitchFamily="2" charset="0"/>
              <a:ea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endParaRPr lang="en-US" sz="1800" dirty="0">
              <a:solidFill>
                <a:srgbClr val="000000"/>
              </a:solidFill>
              <a:effectLst/>
              <a:latin typeface="CorpoS" pitchFamily="2" charset="0"/>
              <a:ea typeface="Times New Roman" panose="02020603050405020304" pitchFamily="18" charset="0"/>
              <a:cs typeface="Times New Roman" panose="02020603050405020304" pitchFamily="18" charset="0"/>
            </a:endParaRPr>
          </a:p>
          <a:p>
            <a:endParaRPr lang="de-DE" sz="1800" dirty="0">
              <a:solidFill>
                <a:srgbClr val="000000"/>
              </a:solidFill>
              <a:effectLst/>
              <a:latin typeface="CorpoS" pitchFamily="2"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09888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04ABF9-ECE9-B1B2-6801-9FA2F5296C09}"/>
            </a:ext>
          </a:extLst>
        </p:cNvPr>
        <p:cNvGrpSpPr/>
        <p:nvPr/>
      </p:nvGrpSpPr>
      <p:grpSpPr>
        <a:xfrm>
          <a:off x="0" y="0"/>
          <a:ext cx="0" cy="0"/>
          <a:chOff x="0" y="0"/>
          <a:chExt cx="0" cy="0"/>
        </a:xfrm>
      </p:grpSpPr>
      <p:sp>
        <p:nvSpPr>
          <p:cNvPr id="4" name="Textfeld 3">
            <a:extLst>
              <a:ext uri="{FF2B5EF4-FFF2-40B4-BE49-F238E27FC236}">
                <a16:creationId xmlns:a16="http://schemas.microsoft.com/office/drawing/2014/main" id="{44024351-825A-F9BC-C0B4-7753E33614A1}"/>
              </a:ext>
            </a:extLst>
          </p:cNvPr>
          <p:cNvSpPr txBox="1"/>
          <p:nvPr/>
        </p:nvSpPr>
        <p:spPr>
          <a:xfrm>
            <a:off x="8229599" y="285750"/>
            <a:ext cx="3424335" cy="646331"/>
          </a:xfrm>
          <a:prstGeom prst="rect">
            <a:avLst/>
          </a:prstGeom>
          <a:noFill/>
        </p:spPr>
        <p:txBody>
          <a:bodyPr wrap="square" rtlCol="0">
            <a:spAutoFit/>
          </a:bodyPr>
          <a:lstStyle/>
          <a:p>
            <a:r>
              <a:rPr lang="de-DE" dirty="0"/>
              <a:t>Informal </a:t>
            </a:r>
            <a:r>
              <a:rPr lang="de-DE" dirty="0" err="1"/>
              <a:t>document</a:t>
            </a:r>
            <a:r>
              <a:rPr lang="de-DE" dirty="0"/>
              <a:t> GRSG-130-</a:t>
            </a:r>
            <a:r>
              <a:rPr lang="de-DE" dirty="0">
                <a:highlight>
                  <a:srgbClr val="FFFF00"/>
                </a:highlight>
              </a:rPr>
              <a:t>XX</a:t>
            </a:r>
          </a:p>
          <a:p>
            <a:r>
              <a:rPr lang="de-DE" dirty="0"/>
              <a:t>130th GRSG, 06.-09. </a:t>
            </a:r>
            <a:r>
              <a:rPr lang="de-DE" dirty="0" err="1"/>
              <a:t>October</a:t>
            </a:r>
            <a:r>
              <a:rPr lang="de-DE" dirty="0"/>
              <a:t>, 2025</a:t>
            </a:r>
          </a:p>
        </p:txBody>
      </p:sp>
      <p:sp>
        <p:nvSpPr>
          <p:cNvPr id="10" name="Textfeld 9">
            <a:extLst>
              <a:ext uri="{FF2B5EF4-FFF2-40B4-BE49-F238E27FC236}">
                <a16:creationId xmlns:a16="http://schemas.microsoft.com/office/drawing/2014/main" id="{B63432E4-0E6C-82B7-3DFA-07A8F193A663}"/>
              </a:ext>
            </a:extLst>
          </p:cNvPr>
          <p:cNvSpPr txBox="1"/>
          <p:nvPr/>
        </p:nvSpPr>
        <p:spPr>
          <a:xfrm>
            <a:off x="538066" y="843069"/>
            <a:ext cx="11639525" cy="8402300"/>
          </a:xfrm>
          <a:prstGeom prst="rect">
            <a:avLst/>
          </a:prstGeom>
          <a:noFill/>
        </p:spPr>
        <p:txBody>
          <a:bodyPr wrap="square">
            <a:spAutoFit/>
          </a:bodyPr>
          <a:lstStyle/>
          <a:p>
            <a:r>
              <a:rPr lang="en-US" sz="1800" dirty="0">
                <a:solidFill>
                  <a:srgbClr val="000000"/>
                </a:solidFill>
                <a:effectLst/>
                <a:latin typeface="CorpoS" pitchFamily="2" charset="0"/>
                <a:ea typeface="Times New Roman" panose="02020603050405020304" pitchFamily="18" charset="0"/>
                <a:cs typeface="Times New Roman" panose="02020603050405020304" pitchFamily="18" charset="0"/>
              </a:rPr>
              <a:t>Current status after 130</a:t>
            </a:r>
            <a:r>
              <a:rPr lang="en-US" sz="1800" baseline="30000" dirty="0">
                <a:solidFill>
                  <a:srgbClr val="000000"/>
                </a:solidFill>
                <a:effectLst/>
                <a:latin typeface="CorpoS" pitchFamily="2" charset="0"/>
                <a:ea typeface="Times New Roman" panose="02020603050405020304" pitchFamily="18" charset="0"/>
                <a:cs typeface="Times New Roman" panose="02020603050405020304" pitchFamily="18" charset="0"/>
              </a:rPr>
              <a:t>th</a:t>
            </a:r>
            <a:r>
              <a:rPr lang="en-US" sz="1800" dirty="0">
                <a:solidFill>
                  <a:srgbClr val="000000"/>
                </a:solidFill>
                <a:effectLst/>
                <a:latin typeface="CorpoS" pitchFamily="2" charset="0"/>
                <a:ea typeface="Times New Roman" panose="02020603050405020304" pitchFamily="18" charset="0"/>
                <a:cs typeface="Times New Roman" panose="02020603050405020304" pitchFamily="18" charset="0"/>
              </a:rPr>
              <a:t> GRSG</a:t>
            </a:r>
          </a:p>
          <a:p>
            <a:endParaRPr lang="en-US" dirty="0">
              <a:solidFill>
                <a:srgbClr val="000000"/>
              </a:solidFill>
              <a:latin typeface="CorpoS" pitchFamily="2" charset="0"/>
              <a:ea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de-DE" dirty="0"/>
              <a:t>09</a:t>
            </a:r>
            <a:r>
              <a:rPr lang="de-DE" baseline="30000" dirty="0"/>
              <a:t>th</a:t>
            </a:r>
            <a:r>
              <a:rPr lang="de-DE" dirty="0"/>
              <a:t> </a:t>
            </a:r>
            <a:r>
              <a:rPr lang="de-DE" dirty="0" err="1"/>
              <a:t>session</a:t>
            </a:r>
            <a:r>
              <a:rPr lang="de-DE" dirty="0"/>
              <a:t> </a:t>
            </a:r>
            <a:r>
              <a:rPr lang="de-DE" dirty="0" err="1"/>
              <a:t>of</a:t>
            </a:r>
            <a:r>
              <a:rPr lang="de-DE" dirty="0"/>
              <a:t> TF UN-R46 on 17</a:t>
            </a:r>
            <a:r>
              <a:rPr lang="de-DE" baseline="30000" dirty="0"/>
              <a:t>th</a:t>
            </a:r>
            <a:r>
              <a:rPr lang="de-DE" dirty="0"/>
              <a:t> and 18</a:t>
            </a:r>
            <a:r>
              <a:rPr lang="de-DE" baseline="30000" dirty="0"/>
              <a:t>th</a:t>
            </a:r>
            <a:r>
              <a:rPr lang="de-DE" dirty="0"/>
              <a:t> </a:t>
            </a:r>
            <a:r>
              <a:rPr lang="de-DE" dirty="0" err="1"/>
              <a:t>of</a:t>
            </a:r>
            <a:r>
              <a:rPr lang="de-DE" dirty="0"/>
              <a:t> June 2025 online and on-site at TÜV Rheinland in Cologne. </a:t>
            </a:r>
            <a:r>
              <a:rPr lang="de-DE" dirty="0" err="1"/>
              <a:t>During</a:t>
            </a:r>
            <a:r>
              <a:rPr lang="de-DE" dirty="0"/>
              <a:t> </a:t>
            </a:r>
            <a:r>
              <a:rPr lang="de-DE" dirty="0" err="1"/>
              <a:t>the</a:t>
            </a:r>
            <a:r>
              <a:rPr lang="de-DE" dirty="0"/>
              <a:t> </a:t>
            </a:r>
            <a:r>
              <a:rPr lang="de-DE" dirty="0" err="1"/>
              <a:t>meeting</a:t>
            </a:r>
            <a:r>
              <a:rPr lang="de-DE" dirty="0"/>
              <a:t> </a:t>
            </a:r>
            <a:r>
              <a:rPr lang="de-DE" dirty="0" err="1"/>
              <a:t>several</a:t>
            </a:r>
            <a:r>
              <a:rPr lang="de-DE" dirty="0"/>
              <a:t> </a:t>
            </a:r>
            <a:r>
              <a:rPr lang="de-DE" dirty="0" err="1"/>
              <a:t>the</a:t>
            </a:r>
            <a:r>
              <a:rPr lang="de-DE" dirty="0"/>
              <a:t> </a:t>
            </a:r>
            <a:r>
              <a:rPr lang="de-DE" dirty="0" err="1"/>
              <a:t>following</a:t>
            </a:r>
            <a:r>
              <a:rPr lang="de-DE" dirty="0"/>
              <a:t> </a:t>
            </a:r>
            <a:r>
              <a:rPr lang="de-DE" dirty="0" err="1"/>
              <a:t>topics</a:t>
            </a:r>
            <a:r>
              <a:rPr lang="de-DE" dirty="0"/>
              <a:t> </a:t>
            </a:r>
            <a:r>
              <a:rPr lang="de-DE" dirty="0" err="1"/>
              <a:t>could</a:t>
            </a:r>
            <a:r>
              <a:rPr lang="de-DE" dirty="0"/>
              <a:t> </a:t>
            </a:r>
            <a:r>
              <a:rPr lang="de-DE" dirty="0" err="1"/>
              <a:t>be</a:t>
            </a:r>
            <a:r>
              <a:rPr lang="de-DE" dirty="0"/>
              <a:t> </a:t>
            </a:r>
            <a:r>
              <a:rPr lang="de-DE" dirty="0" err="1"/>
              <a:t>dicussed</a:t>
            </a:r>
            <a:r>
              <a:rPr lang="de-DE" dirty="0"/>
              <a:t> but not </a:t>
            </a:r>
            <a:r>
              <a:rPr lang="de-DE" dirty="0" err="1"/>
              <a:t>finally</a:t>
            </a:r>
            <a:r>
              <a:rPr lang="de-DE" dirty="0"/>
              <a:t> </a:t>
            </a:r>
            <a:r>
              <a:rPr lang="de-DE" dirty="0" err="1"/>
              <a:t>concluded</a:t>
            </a:r>
            <a:r>
              <a:rPr lang="de-DE" dirty="0"/>
              <a:t>.</a:t>
            </a:r>
          </a:p>
          <a:p>
            <a:pPr marL="742950" lvl="1" indent="-285750">
              <a:buFont typeface="Arial" panose="020B0604020202020204" pitchFamily="34" charset="0"/>
              <a:buChar char="•"/>
            </a:pPr>
            <a:r>
              <a:rPr lang="en-GB" dirty="0"/>
              <a:t>Allowed Obstruction of 10% (para. 15.2.4.9.)</a:t>
            </a:r>
          </a:p>
          <a:p>
            <a:pPr lvl="1"/>
            <a:r>
              <a:rPr lang="en-GB" dirty="0">
                <a:sym typeface="Wingdings" panose="05000000000000000000" pitchFamily="2" charset="2"/>
              </a:rPr>
              <a:t>	 further discussion necessary</a:t>
            </a:r>
            <a:endParaRPr lang="en-GB" dirty="0"/>
          </a:p>
          <a:p>
            <a:pPr marL="742950" lvl="1" indent="-285750">
              <a:buFont typeface="Arial" panose="020B0604020202020204" pitchFamily="34" charset="0"/>
              <a:buChar char="•"/>
            </a:pPr>
            <a:r>
              <a:rPr lang="en-GB" dirty="0"/>
              <a:t>Position of a class I device without reflecting surface (“bi-focal glasses”)</a:t>
            </a:r>
          </a:p>
          <a:p>
            <a:pPr lvl="1"/>
            <a:r>
              <a:rPr lang="en-GB" dirty="0">
                <a:sym typeface="Wingdings" panose="05000000000000000000" pitchFamily="2" charset="2"/>
              </a:rPr>
              <a:t>	 T</a:t>
            </a:r>
            <a:r>
              <a:rPr lang="en-GB" dirty="0"/>
              <a:t>F decided not to take this topic into account for the time being</a:t>
            </a:r>
          </a:p>
          <a:p>
            <a:pPr marL="742950" lvl="1" indent="-285750">
              <a:buFont typeface="Arial" panose="020B0604020202020204" pitchFamily="34" charset="0"/>
              <a:buChar char="•"/>
            </a:pPr>
            <a:r>
              <a:rPr lang="en-GB" dirty="0"/>
              <a:t>Surveillance monitor in a position of a class I device</a:t>
            </a:r>
          </a:p>
          <a:p>
            <a:pPr lvl="1"/>
            <a:r>
              <a:rPr lang="en-GB" dirty="0">
                <a:sym typeface="Wingdings" panose="05000000000000000000" pitchFamily="2" charset="2"/>
              </a:rPr>
              <a:t>	 Discussion</a:t>
            </a:r>
            <a:r>
              <a:rPr lang="en-GB" dirty="0"/>
              <a:t> postponed</a:t>
            </a:r>
          </a:p>
          <a:p>
            <a:pPr marL="742950" lvl="1" indent="-285750">
              <a:buFont typeface="Arial" panose="020B0604020202020204" pitchFamily="34" charset="0"/>
              <a:buChar char="•"/>
            </a:pPr>
            <a:r>
              <a:rPr lang="en-GB" dirty="0"/>
              <a:t>Adjustability of class V and VI mirrors</a:t>
            </a:r>
          </a:p>
          <a:p>
            <a:pPr lvl="1"/>
            <a:r>
              <a:rPr lang="en-GB" dirty="0">
                <a:sym typeface="Wingdings" panose="05000000000000000000" pitchFamily="2" charset="2"/>
              </a:rPr>
              <a:t>	 TF decided, r</a:t>
            </a:r>
            <a:r>
              <a:rPr lang="en-GB" dirty="0"/>
              <a:t>equirements shall not be changed to avoid maladjustment</a:t>
            </a:r>
          </a:p>
          <a:p>
            <a:pPr marL="742950" lvl="1" indent="-285750">
              <a:buFont typeface="Arial" panose="020B0604020202020204" pitchFamily="34" charset="0"/>
              <a:buChar char="•"/>
            </a:pPr>
            <a:r>
              <a:rPr lang="en-GB" dirty="0"/>
              <a:t>Restructuring of the Regulation (component / installation) + vehicle specific mirrors</a:t>
            </a:r>
          </a:p>
          <a:p>
            <a:pPr lvl="1"/>
            <a:r>
              <a:rPr lang="en-GB" dirty="0">
                <a:sym typeface="Wingdings" panose="05000000000000000000" pitchFamily="2" charset="2"/>
              </a:rPr>
              <a:t>	 </a:t>
            </a:r>
            <a:r>
              <a:rPr lang="en-US" dirty="0"/>
              <a:t>TÜV </a:t>
            </a:r>
            <a:r>
              <a:rPr lang="en-US" dirty="0" err="1"/>
              <a:t>Rheinland</a:t>
            </a:r>
            <a:r>
              <a:rPr lang="en-US" dirty="0"/>
              <a:t> volunteered to prepare an overview of the relevant paragraphs to enable discussions at the 	     next TF session</a:t>
            </a:r>
          </a:p>
          <a:p>
            <a:pPr marL="742950" lvl="1" indent="-285750">
              <a:buFont typeface="Arial" panose="020B0604020202020204" pitchFamily="34" charset="0"/>
              <a:buChar char="•"/>
            </a:pPr>
            <a:r>
              <a:rPr lang="en-GB" dirty="0"/>
              <a:t>External original surface and position of the cylinder</a:t>
            </a:r>
            <a:endParaRPr lang="de-DE" dirty="0"/>
          </a:p>
          <a:p>
            <a:pPr lvl="1"/>
            <a:r>
              <a:rPr lang="de-DE" dirty="0"/>
              <a:t>	</a:t>
            </a:r>
            <a:r>
              <a:rPr lang="de-DE" dirty="0">
                <a:sym typeface="Wingdings" panose="05000000000000000000" pitchFamily="2" charset="2"/>
              </a:rPr>
              <a:t> Topic </a:t>
            </a:r>
            <a:r>
              <a:rPr lang="de-DE" dirty="0" err="1">
                <a:sym typeface="Wingdings" panose="05000000000000000000" pitchFamily="2" charset="2"/>
              </a:rPr>
              <a:t>could</a:t>
            </a:r>
            <a:r>
              <a:rPr lang="de-DE" dirty="0">
                <a:sym typeface="Wingdings" panose="05000000000000000000" pitchFamily="2" charset="2"/>
              </a:rPr>
              <a:t> </a:t>
            </a:r>
            <a:r>
              <a:rPr lang="de-DE" dirty="0" err="1">
                <a:sym typeface="Wingdings" panose="05000000000000000000" pitchFamily="2" charset="2"/>
              </a:rPr>
              <a:t>be</a:t>
            </a:r>
            <a:r>
              <a:rPr lang="de-DE" dirty="0">
                <a:sym typeface="Wingdings" panose="05000000000000000000" pitchFamily="2" charset="2"/>
              </a:rPr>
              <a:t> </a:t>
            </a:r>
            <a:r>
              <a:rPr lang="de-DE" dirty="0" err="1">
                <a:sym typeface="Wingdings" panose="05000000000000000000" pitchFamily="2" charset="2"/>
              </a:rPr>
              <a:t>solved</a:t>
            </a:r>
            <a:r>
              <a:rPr lang="de-DE" dirty="0">
                <a:sym typeface="Wingdings" panose="05000000000000000000" pitchFamily="2" charset="2"/>
              </a:rPr>
              <a:t> and </a:t>
            </a:r>
            <a:r>
              <a:rPr lang="en-GB" dirty="0"/>
              <a:t>will be part of the next the document to amend UN Regulation No. 46</a:t>
            </a:r>
          </a:p>
          <a:p>
            <a:pPr marL="742950" lvl="1" indent="-285750">
              <a:buFont typeface="Arial" panose="020B0604020202020204" pitchFamily="34" charset="0"/>
              <a:buChar char="•"/>
            </a:pPr>
            <a:r>
              <a:rPr lang="en-GB" dirty="0"/>
              <a:t>Possible dimensional mismatch in Figure 1c </a:t>
            </a:r>
            <a:endParaRPr lang="de-DE" dirty="0"/>
          </a:p>
          <a:p>
            <a:pPr lvl="1"/>
            <a:r>
              <a:rPr lang="de-DE" dirty="0">
                <a:sym typeface="Wingdings" panose="05000000000000000000" pitchFamily="2" charset="2"/>
              </a:rPr>
              <a:t>	 Topic </a:t>
            </a:r>
            <a:r>
              <a:rPr lang="de-DE" dirty="0" err="1">
                <a:sym typeface="Wingdings" panose="05000000000000000000" pitchFamily="2" charset="2"/>
              </a:rPr>
              <a:t>could</a:t>
            </a:r>
            <a:r>
              <a:rPr lang="de-DE" dirty="0">
                <a:sym typeface="Wingdings" panose="05000000000000000000" pitchFamily="2" charset="2"/>
              </a:rPr>
              <a:t> </a:t>
            </a:r>
            <a:r>
              <a:rPr lang="de-DE" dirty="0" err="1">
                <a:sym typeface="Wingdings" panose="05000000000000000000" pitchFamily="2" charset="2"/>
              </a:rPr>
              <a:t>be</a:t>
            </a:r>
            <a:r>
              <a:rPr lang="de-DE" dirty="0">
                <a:sym typeface="Wingdings" panose="05000000000000000000" pitchFamily="2" charset="2"/>
              </a:rPr>
              <a:t> </a:t>
            </a:r>
            <a:r>
              <a:rPr lang="de-DE" dirty="0" err="1">
                <a:sym typeface="Wingdings" panose="05000000000000000000" pitchFamily="2" charset="2"/>
              </a:rPr>
              <a:t>solved</a:t>
            </a:r>
            <a:r>
              <a:rPr lang="de-DE" dirty="0">
                <a:sym typeface="Wingdings" panose="05000000000000000000" pitchFamily="2" charset="2"/>
              </a:rPr>
              <a:t> and </a:t>
            </a:r>
            <a:r>
              <a:rPr lang="en-GB" dirty="0"/>
              <a:t>will be part of the next the document to amend UN Regulation No. 46</a:t>
            </a:r>
          </a:p>
          <a:p>
            <a:pPr lvl="1"/>
            <a:endParaRPr lang="de-DE" dirty="0"/>
          </a:p>
          <a:p>
            <a:pPr lvl="1"/>
            <a:endParaRPr lang="de-DE" dirty="0"/>
          </a:p>
          <a:p>
            <a:pPr lvl="1"/>
            <a:endParaRPr lang="de-DE" dirty="0"/>
          </a:p>
          <a:p>
            <a:pPr lvl="1"/>
            <a:endParaRPr lang="de-DE" dirty="0"/>
          </a:p>
          <a:p>
            <a:pPr lvl="1"/>
            <a:endParaRPr lang="de-DE" dirty="0"/>
          </a:p>
          <a:p>
            <a:pPr lvl="1"/>
            <a:endParaRPr lang="de-DE" dirty="0"/>
          </a:p>
          <a:p>
            <a:pPr lvl="1"/>
            <a:endParaRPr lang="de-DE" dirty="0"/>
          </a:p>
          <a:p>
            <a:pPr lvl="1"/>
            <a:endParaRPr lang="de-DE" dirty="0"/>
          </a:p>
          <a:p>
            <a:endParaRPr lang="de-DE" dirty="0"/>
          </a:p>
          <a:p>
            <a:pPr marL="285750" indent="-285750">
              <a:buFont typeface="Arial" panose="020B0604020202020204" pitchFamily="34" charset="0"/>
              <a:buChar char="•"/>
            </a:pPr>
            <a:endParaRPr lang="en-US" sz="1800" dirty="0">
              <a:solidFill>
                <a:srgbClr val="000000"/>
              </a:solidFill>
              <a:effectLst/>
              <a:latin typeface="CorpoS" pitchFamily="2" charset="0"/>
              <a:ea typeface="Times New Roman" panose="02020603050405020304" pitchFamily="18" charset="0"/>
              <a:cs typeface="Times New Roman" panose="02020603050405020304" pitchFamily="18" charset="0"/>
            </a:endParaRPr>
          </a:p>
          <a:p>
            <a:endParaRPr lang="de-DE" sz="1800" dirty="0">
              <a:solidFill>
                <a:srgbClr val="000000"/>
              </a:solidFill>
              <a:effectLst/>
              <a:latin typeface="CorpoS" pitchFamily="2"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03614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DD8204-4614-43E9-4DEF-B67CE2F9A6B4}"/>
            </a:ext>
          </a:extLst>
        </p:cNvPr>
        <p:cNvGrpSpPr/>
        <p:nvPr/>
      </p:nvGrpSpPr>
      <p:grpSpPr>
        <a:xfrm>
          <a:off x="0" y="0"/>
          <a:ext cx="0" cy="0"/>
          <a:chOff x="0" y="0"/>
          <a:chExt cx="0" cy="0"/>
        </a:xfrm>
      </p:grpSpPr>
      <p:sp>
        <p:nvSpPr>
          <p:cNvPr id="4" name="Textfeld 3">
            <a:extLst>
              <a:ext uri="{FF2B5EF4-FFF2-40B4-BE49-F238E27FC236}">
                <a16:creationId xmlns:a16="http://schemas.microsoft.com/office/drawing/2014/main" id="{41D402E6-A5FB-8B11-22E5-33EA37112F79}"/>
              </a:ext>
            </a:extLst>
          </p:cNvPr>
          <p:cNvSpPr txBox="1"/>
          <p:nvPr/>
        </p:nvSpPr>
        <p:spPr>
          <a:xfrm>
            <a:off x="8229599" y="285750"/>
            <a:ext cx="3424335" cy="646331"/>
          </a:xfrm>
          <a:prstGeom prst="rect">
            <a:avLst/>
          </a:prstGeom>
          <a:noFill/>
        </p:spPr>
        <p:txBody>
          <a:bodyPr wrap="square" rtlCol="0">
            <a:spAutoFit/>
          </a:bodyPr>
          <a:lstStyle/>
          <a:p>
            <a:r>
              <a:rPr lang="de-DE" dirty="0"/>
              <a:t>Informal </a:t>
            </a:r>
            <a:r>
              <a:rPr lang="de-DE" dirty="0" err="1"/>
              <a:t>document</a:t>
            </a:r>
            <a:r>
              <a:rPr lang="de-DE" dirty="0"/>
              <a:t> GRSG-130-</a:t>
            </a:r>
            <a:r>
              <a:rPr lang="de-DE" dirty="0">
                <a:highlight>
                  <a:srgbClr val="FFFF00"/>
                </a:highlight>
              </a:rPr>
              <a:t>XX</a:t>
            </a:r>
          </a:p>
          <a:p>
            <a:r>
              <a:rPr lang="de-DE" dirty="0"/>
              <a:t>130th GRSG, 06.-09. </a:t>
            </a:r>
            <a:r>
              <a:rPr lang="de-DE" dirty="0" err="1"/>
              <a:t>October</a:t>
            </a:r>
            <a:r>
              <a:rPr lang="de-DE" dirty="0"/>
              <a:t>, 2025</a:t>
            </a:r>
          </a:p>
        </p:txBody>
      </p:sp>
      <p:sp>
        <p:nvSpPr>
          <p:cNvPr id="10" name="Textfeld 9">
            <a:extLst>
              <a:ext uri="{FF2B5EF4-FFF2-40B4-BE49-F238E27FC236}">
                <a16:creationId xmlns:a16="http://schemas.microsoft.com/office/drawing/2014/main" id="{538FD9C2-3F3B-9B85-E0B3-2A09B1ECEF19}"/>
              </a:ext>
            </a:extLst>
          </p:cNvPr>
          <p:cNvSpPr txBox="1"/>
          <p:nvPr/>
        </p:nvSpPr>
        <p:spPr>
          <a:xfrm>
            <a:off x="538066" y="834977"/>
            <a:ext cx="11639525" cy="7294305"/>
          </a:xfrm>
          <a:prstGeom prst="rect">
            <a:avLst/>
          </a:prstGeom>
          <a:noFill/>
        </p:spPr>
        <p:txBody>
          <a:bodyPr wrap="square">
            <a:spAutoFit/>
          </a:bodyPr>
          <a:lstStyle/>
          <a:p>
            <a:r>
              <a:rPr lang="en-US" sz="1800" dirty="0">
                <a:solidFill>
                  <a:srgbClr val="000000"/>
                </a:solidFill>
                <a:effectLst/>
                <a:latin typeface="CorpoS" pitchFamily="2" charset="0"/>
                <a:ea typeface="Times New Roman" panose="02020603050405020304" pitchFamily="18" charset="0"/>
                <a:cs typeface="Times New Roman" panose="02020603050405020304" pitchFamily="18" charset="0"/>
              </a:rPr>
              <a:t>Current status after 130</a:t>
            </a:r>
            <a:r>
              <a:rPr lang="en-US" sz="1800" baseline="30000" dirty="0">
                <a:solidFill>
                  <a:srgbClr val="000000"/>
                </a:solidFill>
                <a:effectLst/>
                <a:latin typeface="CorpoS" pitchFamily="2" charset="0"/>
                <a:ea typeface="Times New Roman" panose="02020603050405020304" pitchFamily="18" charset="0"/>
                <a:cs typeface="Times New Roman" panose="02020603050405020304" pitchFamily="18" charset="0"/>
              </a:rPr>
              <a:t>th</a:t>
            </a:r>
            <a:r>
              <a:rPr lang="en-US" sz="1800" dirty="0">
                <a:solidFill>
                  <a:srgbClr val="000000"/>
                </a:solidFill>
                <a:effectLst/>
                <a:latin typeface="CorpoS" pitchFamily="2" charset="0"/>
                <a:ea typeface="Times New Roman" panose="02020603050405020304" pitchFamily="18" charset="0"/>
                <a:cs typeface="Times New Roman" panose="02020603050405020304" pitchFamily="18" charset="0"/>
              </a:rPr>
              <a:t> GRSG</a:t>
            </a:r>
          </a:p>
          <a:p>
            <a:endParaRPr lang="en-US" dirty="0">
              <a:solidFill>
                <a:srgbClr val="000000"/>
              </a:solidFill>
              <a:latin typeface="CorpoS" pitchFamily="2" charset="0"/>
              <a:ea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de-DE" dirty="0"/>
              <a:t>10</a:t>
            </a:r>
            <a:r>
              <a:rPr lang="de-DE" baseline="30000" dirty="0"/>
              <a:t>th</a:t>
            </a:r>
            <a:r>
              <a:rPr lang="de-DE" dirty="0"/>
              <a:t> </a:t>
            </a:r>
            <a:r>
              <a:rPr lang="de-DE" dirty="0" err="1"/>
              <a:t>session</a:t>
            </a:r>
            <a:r>
              <a:rPr lang="de-DE" dirty="0"/>
              <a:t> </a:t>
            </a:r>
            <a:r>
              <a:rPr lang="de-DE" dirty="0" err="1"/>
              <a:t>of</a:t>
            </a:r>
            <a:r>
              <a:rPr lang="de-DE" dirty="0"/>
              <a:t> TF UN-R46 on 15</a:t>
            </a:r>
            <a:r>
              <a:rPr lang="de-DE" baseline="30000" dirty="0"/>
              <a:t>th</a:t>
            </a:r>
            <a:r>
              <a:rPr lang="de-DE" dirty="0"/>
              <a:t> </a:t>
            </a:r>
            <a:r>
              <a:rPr lang="de-DE" dirty="0" err="1"/>
              <a:t>of</a:t>
            </a:r>
            <a:r>
              <a:rPr lang="de-DE" dirty="0"/>
              <a:t> September online</a:t>
            </a:r>
          </a:p>
          <a:p>
            <a:pPr marL="742950" lvl="1" indent="-285750">
              <a:buFont typeface="Arial" panose="020B0604020202020204" pitchFamily="34" charset="0"/>
              <a:buChar char="•"/>
            </a:pPr>
            <a:r>
              <a:rPr lang="en-GB" dirty="0"/>
              <a:t>Allowed Obstruction of 10% (para. 15.2.4.9.)</a:t>
            </a:r>
          </a:p>
          <a:p>
            <a:pPr lvl="1"/>
            <a:r>
              <a:rPr lang="en-GB" dirty="0">
                <a:sym typeface="Wingdings" panose="05000000000000000000" pitchFamily="2" charset="2"/>
              </a:rPr>
              <a:t>	 further discussion necessary</a:t>
            </a:r>
          </a:p>
          <a:p>
            <a:pPr marL="742950" lvl="1" indent="-285750">
              <a:buFont typeface="Arial" panose="020B0604020202020204" pitchFamily="34" charset="0"/>
              <a:buChar char="•"/>
            </a:pPr>
            <a:r>
              <a:rPr lang="en-GB" dirty="0"/>
              <a:t>Alignment of older series</a:t>
            </a:r>
          </a:p>
          <a:p>
            <a:pPr lvl="1"/>
            <a:r>
              <a:rPr lang="en-GB" dirty="0">
                <a:sym typeface="Wingdings" panose="05000000000000000000" pitchFamily="2" charset="2"/>
              </a:rPr>
              <a:t>	 further discussion during next TF meeting necessary</a:t>
            </a:r>
          </a:p>
          <a:p>
            <a:pPr marL="742950" lvl="2" indent="-285750">
              <a:buFont typeface="Arial" panose="020B0604020202020204" pitchFamily="34" charset="0"/>
              <a:buChar char="•"/>
            </a:pPr>
            <a:r>
              <a:rPr lang="en-GB" dirty="0"/>
              <a:t>Error in Drawing of Class IV Field of View</a:t>
            </a:r>
          </a:p>
          <a:p>
            <a:pPr marL="457200" lvl="2"/>
            <a:r>
              <a:rPr lang="en-GB" dirty="0">
                <a:sym typeface="Wingdings" panose="05000000000000000000" pitchFamily="2" charset="2"/>
              </a:rPr>
              <a:t>	 </a:t>
            </a:r>
            <a:r>
              <a:rPr lang="en-GB" dirty="0"/>
              <a:t>original version can not be found, the first version available on the UN </a:t>
            </a:r>
            <a:r>
              <a:rPr lang="en-GB" dirty="0" err="1"/>
              <a:t>Wikipage</a:t>
            </a:r>
            <a:r>
              <a:rPr lang="en-GB" dirty="0"/>
              <a:t> (series 02) has already the 	     failure in the drawing. Best option seems to be that the TF will prepare a new drawing</a:t>
            </a:r>
            <a:endParaRPr lang="de-DE" dirty="0"/>
          </a:p>
          <a:p>
            <a:pPr marL="742950" lvl="1" indent="-285750">
              <a:buFont typeface="Arial" panose="020B0604020202020204" pitchFamily="34" charset="0"/>
              <a:buChar char="•"/>
            </a:pPr>
            <a:r>
              <a:rPr lang="en-GB" dirty="0"/>
              <a:t>Figure 1c to be discussed again</a:t>
            </a:r>
          </a:p>
          <a:p>
            <a:pPr lvl="1"/>
            <a:r>
              <a:rPr lang="en-GB" dirty="0">
                <a:sym typeface="Wingdings" panose="05000000000000000000" pitchFamily="2" charset="2"/>
              </a:rPr>
              <a:t>	 </a:t>
            </a:r>
            <a:r>
              <a:rPr lang="en-GB" dirty="0"/>
              <a:t>Figure to be modified</a:t>
            </a:r>
            <a:endParaRPr lang="de-DE" dirty="0"/>
          </a:p>
          <a:p>
            <a:pPr marL="742950" lvl="2" indent="-285750">
              <a:buFont typeface="Arial" panose="020B0604020202020204" pitchFamily="34" charset="0"/>
              <a:buChar char="•"/>
            </a:pPr>
            <a:r>
              <a:rPr lang="en-GB" dirty="0"/>
              <a:t>Definition of “Protruding Supports”</a:t>
            </a:r>
          </a:p>
          <a:p>
            <a:pPr marL="457200" lvl="2"/>
            <a:r>
              <a:rPr lang="en-GB" dirty="0">
                <a:sym typeface="Wingdings" panose="05000000000000000000" pitchFamily="2" charset="2"/>
              </a:rPr>
              <a:t>	 </a:t>
            </a:r>
            <a:r>
              <a:rPr lang="en-GB" dirty="0"/>
              <a:t>Further discussion is needed.</a:t>
            </a:r>
            <a:endParaRPr lang="de-DE" dirty="0"/>
          </a:p>
          <a:p>
            <a:pPr marL="742950" lvl="1" indent="-285750">
              <a:buFont typeface="Arial" panose="020B0604020202020204" pitchFamily="34" charset="0"/>
              <a:buChar char="•"/>
            </a:pPr>
            <a:r>
              <a:rPr lang="de-DE" dirty="0" err="1">
                <a:sym typeface="Wingdings" panose="05000000000000000000" pitchFamily="2" charset="2"/>
              </a:rPr>
              <a:t>Discussion</a:t>
            </a:r>
            <a:r>
              <a:rPr lang="de-DE" dirty="0">
                <a:sym typeface="Wingdings" panose="05000000000000000000" pitchFamily="2" charset="2"/>
              </a:rPr>
              <a:t> </a:t>
            </a:r>
            <a:r>
              <a:rPr lang="de-DE" dirty="0" err="1">
                <a:sym typeface="Wingdings" panose="05000000000000000000" pitchFamily="2" charset="2"/>
              </a:rPr>
              <a:t>focused</a:t>
            </a:r>
            <a:r>
              <a:rPr lang="de-DE" dirty="0">
                <a:sym typeface="Wingdings" panose="05000000000000000000" pitchFamily="2" charset="2"/>
              </a:rPr>
              <a:t> on </a:t>
            </a:r>
            <a:r>
              <a:rPr lang="de-DE" dirty="0" err="1">
                <a:sym typeface="Wingdings" panose="05000000000000000000" pitchFamily="2" charset="2"/>
              </a:rPr>
              <a:t>the</a:t>
            </a:r>
            <a:r>
              <a:rPr lang="de-DE" dirty="0">
                <a:sym typeface="Wingdings" panose="05000000000000000000" pitchFamily="2" charset="2"/>
              </a:rPr>
              <a:t> </a:t>
            </a:r>
            <a:r>
              <a:rPr lang="de-DE" dirty="0" err="1">
                <a:sym typeface="Wingdings" panose="05000000000000000000" pitchFamily="2" charset="2"/>
              </a:rPr>
              <a:t>topic</a:t>
            </a:r>
            <a:r>
              <a:rPr lang="de-DE" dirty="0">
                <a:sym typeface="Wingdings" panose="05000000000000000000" pitchFamily="2" charset="2"/>
              </a:rPr>
              <a:t> „r</a:t>
            </a:r>
            <a:r>
              <a:rPr lang="en-US" dirty="0" err="1">
                <a:sym typeface="Wingdings" panose="05000000000000000000" pitchFamily="2" charset="2"/>
              </a:rPr>
              <a:t>estructuring</a:t>
            </a:r>
            <a:r>
              <a:rPr lang="en-US" dirty="0">
                <a:sym typeface="Wingdings" panose="05000000000000000000" pitchFamily="2" charset="2"/>
              </a:rPr>
              <a:t> of the Regulation (component / installation) + vehicle specific mirrors”</a:t>
            </a:r>
          </a:p>
          <a:p>
            <a:pPr lvl="1"/>
            <a:r>
              <a:rPr lang="en-US" dirty="0">
                <a:sym typeface="Wingdings" panose="05000000000000000000" pitchFamily="2" charset="2"/>
              </a:rPr>
              <a:t>	 On base of the homework, </a:t>
            </a:r>
            <a:r>
              <a:rPr lang="en-US" dirty="0"/>
              <a:t>to prepare an overview of the relevant paragraphs </a:t>
            </a:r>
            <a:r>
              <a:rPr lang="en-US" dirty="0">
                <a:sym typeface="Wingdings" panose="05000000000000000000" pitchFamily="2" charset="2"/>
              </a:rPr>
              <a:t>done by TÜV </a:t>
            </a:r>
            <a:r>
              <a:rPr lang="en-US" dirty="0" err="1">
                <a:sym typeface="Wingdings" panose="05000000000000000000" pitchFamily="2" charset="2"/>
              </a:rPr>
              <a:t>Rheinland</a:t>
            </a:r>
            <a:r>
              <a:rPr lang="en-US" dirty="0">
                <a:sym typeface="Wingdings" panose="05000000000000000000" pitchFamily="2" charset="2"/>
              </a:rPr>
              <a:t>, a new 	     proposal for a future structure of UN Regulation No. 46 was discussed (see next page)</a:t>
            </a:r>
          </a:p>
          <a:p>
            <a:pPr lvl="1"/>
            <a:endParaRPr lang="de-DE" dirty="0"/>
          </a:p>
          <a:p>
            <a:r>
              <a:rPr lang="de-DE" dirty="0"/>
              <a:t>	</a:t>
            </a:r>
          </a:p>
          <a:p>
            <a:r>
              <a:rPr lang="de-DE" dirty="0"/>
              <a:t>	</a:t>
            </a:r>
            <a:br>
              <a:rPr lang="de-DE" dirty="0"/>
            </a:br>
            <a:endParaRPr lang="de-DE" dirty="0"/>
          </a:p>
          <a:p>
            <a:pPr marL="285750" indent="-285750">
              <a:buFont typeface="Arial" panose="020B0604020202020204" pitchFamily="34" charset="0"/>
              <a:buChar char="•"/>
            </a:pPr>
            <a:endParaRPr lang="en-US" dirty="0">
              <a:solidFill>
                <a:srgbClr val="000000"/>
              </a:solidFill>
              <a:latin typeface="CorpoS" pitchFamily="2" charset="0"/>
              <a:ea typeface="Times New Roman" panose="02020603050405020304" pitchFamily="18" charset="0"/>
              <a:cs typeface="Times New Roman" panose="02020603050405020304" pitchFamily="18" charset="0"/>
            </a:endParaRPr>
          </a:p>
          <a:p>
            <a:endParaRPr lang="en-US" dirty="0">
              <a:solidFill>
                <a:srgbClr val="000000"/>
              </a:solidFill>
              <a:latin typeface="CorpoS" pitchFamily="2" charset="0"/>
              <a:ea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endParaRPr lang="en-US" sz="1800" dirty="0">
              <a:solidFill>
                <a:srgbClr val="000000"/>
              </a:solidFill>
              <a:effectLst/>
              <a:latin typeface="CorpoS" pitchFamily="2" charset="0"/>
              <a:ea typeface="Times New Roman" panose="02020603050405020304" pitchFamily="18" charset="0"/>
              <a:cs typeface="Times New Roman" panose="02020603050405020304" pitchFamily="18" charset="0"/>
            </a:endParaRPr>
          </a:p>
          <a:p>
            <a:endParaRPr lang="de-DE" sz="1800" dirty="0">
              <a:solidFill>
                <a:srgbClr val="000000"/>
              </a:solidFill>
              <a:effectLst/>
              <a:latin typeface="CorpoS" pitchFamily="2"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307362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6">
            <a:extLst>
              <a:ext uri="{FF2B5EF4-FFF2-40B4-BE49-F238E27FC236}">
                <a16:creationId xmlns:a16="http://schemas.microsoft.com/office/drawing/2014/main" id="{4A30E143-2D21-4BCB-9D99-21406F56439F}"/>
              </a:ext>
            </a:extLst>
          </p:cNvPr>
          <p:cNvSpPr>
            <a:spLocks noGrp="1"/>
          </p:cNvSpPr>
          <p:nvPr>
            <p:ph type="title" hasCustomPrompt="1"/>
          </p:nvPr>
        </p:nvSpPr>
        <p:spPr/>
        <p:txBody>
          <a:bodyPr/>
          <a:lstStyle/>
          <a:p>
            <a:r>
              <a:rPr lang="en-GB" noProof="0" dirty="0"/>
              <a:t>New Structure UN-R 46</a:t>
            </a:r>
          </a:p>
        </p:txBody>
      </p:sp>
      <p:sp>
        <p:nvSpPr>
          <p:cNvPr id="2" name="Fußzeilenplatzhalter 1">
            <a:extLst>
              <a:ext uri="{FF2B5EF4-FFF2-40B4-BE49-F238E27FC236}">
                <a16:creationId xmlns:a16="http://schemas.microsoft.com/office/drawing/2014/main" id="{C32F9A96-2B53-AA8A-B6C4-3F0E6301E146}"/>
              </a:ext>
            </a:extLst>
          </p:cNvPr>
          <p:cNvSpPr>
            <a:spLocks noGrp="1"/>
          </p:cNvSpPr>
          <p:nvPr>
            <p:ph type="ftr" sz="quarter" idx="11"/>
          </p:nvPr>
        </p:nvSpPr>
        <p:spPr/>
        <p:txBody>
          <a:bodyPr/>
          <a:lstStyle/>
          <a:p>
            <a:r>
              <a:rPr lang="en-US" dirty="0"/>
              <a:t>Please insert footnote</a:t>
            </a:r>
          </a:p>
        </p:txBody>
      </p:sp>
      <p:sp>
        <p:nvSpPr>
          <p:cNvPr id="3" name="Datumsplatzhalter 2">
            <a:extLst>
              <a:ext uri="{FF2B5EF4-FFF2-40B4-BE49-F238E27FC236}">
                <a16:creationId xmlns:a16="http://schemas.microsoft.com/office/drawing/2014/main" id="{DDA65F24-24D0-40DD-CB3D-8F2D2386659C}"/>
              </a:ext>
            </a:extLst>
          </p:cNvPr>
          <p:cNvSpPr>
            <a:spLocks noGrp="1"/>
          </p:cNvSpPr>
          <p:nvPr>
            <p:ph type="dt" sz="half" idx="10"/>
          </p:nvPr>
        </p:nvSpPr>
        <p:spPr/>
        <p:txBody>
          <a:bodyPr/>
          <a:lstStyle/>
          <a:p>
            <a:fld id="{A96A0BBE-48DF-4E7E-8119-60C6FE218790}" type="datetime1">
              <a:rPr lang="en-US"/>
              <a:t>10/6/2025</a:t>
            </a:fld>
            <a:endParaRPr lang="en-US" dirty="0"/>
          </a:p>
        </p:txBody>
      </p:sp>
      <p:sp>
        <p:nvSpPr>
          <p:cNvPr id="4" name="Foliennummernplatzhalter 3">
            <a:extLst>
              <a:ext uri="{FF2B5EF4-FFF2-40B4-BE49-F238E27FC236}">
                <a16:creationId xmlns:a16="http://schemas.microsoft.com/office/drawing/2014/main" id="{7317E1C6-89D5-6537-5841-1D27203D9DE1}"/>
              </a:ext>
            </a:extLst>
          </p:cNvPr>
          <p:cNvSpPr>
            <a:spLocks noGrp="1"/>
          </p:cNvSpPr>
          <p:nvPr>
            <p:ph type="sldNum" sz="quarter" idx="12"/>
          </p:nvPr>
        </p:nvSpPr>
        <p:spPr/>
        <p:txBody>
          <a:bodyPr/>
          <a:lstStyle/>
          <a:p>
            <a:fld id="{4915BD61-E5D5-4E4F-ADA0-6F3448AB9FA6}" type="slidenum">
              <a:rPr lang="en-US"/>
              <a:pPr/>
              <a:t>5</a:t>
            </a:fld>
            <a:endParaRPr lang="en-US" dirty="0"/>
          </a:p>
        </p:txBody>
      </p:sp>
      <p:grpSp>
        <p:nvGrpSpPr>
          <p:cNvPr id="14" name="Gruppieren 13">
            <a:extLst>
              <a:ext uri="{FF2B5EF4-FFF2-40B4-BE49-F238E27FC236}">
                <a16:creationId xmlns:a16="http://schemas.microsoft.com/office/drawing/2014/main" id="{1E43AB75-EF9D-7F04-3D10-94BC92EDC3AE}"/>
              </a:ext>
            </a:extLst>
          </p:cNvPr>
          <p:cNvGrpSpPr/>
          <p:nvPr/>
        </p:nvGrpSpPr>
        <p:grpSpPr>
          <a:xfrm>
            <a:off x="1128598" y="1865831"/>
            <a:ext cx="9357852" cy="3922105"/>
            <a:chOff x="2278782" y="2566814"/>
            <a:chExt cx="9360018" cy="3923013"/>
          </a:xfrm>
        </p:grpSpPr>
        <p:sp>
          <p:nvSpPr>
            <p:cNvPr id="8" name="Rechteck 7">
              <a:extLst>
                <a:ext uri="{FF2B5EF4-FFF2-40B4-BE49-F238E27FC236}">
                  <a16:creationId xmlns:a16="http://schemas.microsoft.com/office/drawing/2014/main" id="{74218839-96A2-9975-9C25-EF1A3EA416D8}"/>
                </a:ext>
              </a:extLst>
            </p:cNvPr>
            <p:cNvSpPr/>
            <p:nvPr/>
          </p:nvSpPr>
          <p:spPr>
            <a:xfrm>
              <a:off x="2278782" y="2566814"/>
              <a:ext cx="6408712" cy="914400"/>
            </a:xfrm>
            <a:prstGeom prst="rect">
              <a:avLst/>
            </a:prstGeom>
            <a:gradFill>
              <a:gsLst>
                <a:gs pos="72000">
                  <a:srgbClr val="92D050"/>
                </a:gs>
                <a:gs pos="0">
                  <a:srgbClr val="FFC000"/>
                </a:gs>
                <a:gs pos="36000">
                  <a:srgbClr val="FFC000"/>
                </a:gs>
                <a:gs pos="41000">
                  <a:srgbClr val="FFFF00"/>
                </a:gs>
                <a:gs pos="63000">
                  <a:srgbClr val="FFFF00"/>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solidFill>
                  <a:latin typeface="Arial"/>
                </a:rPr>
                <a:t>Approval of a vehicle with regard to its devices for indirect vision  </a:t>
              </a:r>
            </a:p>
          </p:txBody>
        </p:sp>
        <p:sp>
          <p:nvSpPr>
            <p:cNvPr id="9" name="Rechteck 8">
              <a:extLst>
                <a:ext uri="{FF2B5EF4-FFF2-40B4-BE49-F238E27FC236}">
                  <a16:creationId xmlns:a16="http://schemas.microsoft.com/office/drawing/2014/main" id="{788097E7-2A3F-1833-B94B-1C6E72AD8063}"/>
                </a:ext>
              </a:extLst>
            </p:cNvPr>
            <p:cNvSpPr/>
            <p:nvPr/>
          </p:nvSpPr>
          <p:spPr>
            <a:xfrm>
              <a:off x="2278782" y="3565541"/>
              <a:ext cx="4176464" cy="914400"/>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a:solidFill>
                    <a:srgbClr val="00B0F0"/>
                  </a:solidFill>
                  <a:latin typeface="Arial"/>
                </a:rPr>
                <a:t>Universal approval for a device for indirect vision  </a:t>
              </a:r>
            </a:p>
          </p:txBody>
        </p:sp>
        <p:sp>
          <p:nvSpPr>
            <p:cNvPr id="10" name="Rechteck 9">
              <a:extLst>
                <a:ext uri="{FF2B5EF4-FFF2-40B4-BE49-F238E27FC236}">
                  <a16:creationId xmlns:a16="http://schemas.microsoft.com/office/drawing/2014/main" id="{8F6527D8-6A34-C8FE-B47F-A261FF2DB429}"/>
                </a:ext>
              </a:extLst>
            </p:cNvPr>
            <p:cNvSpPr/>
            <p:nvPr/>
          </p:nvSpPr>
          <p:spPr>
            <a:xfrm>
              <a:off x="2278782" y="4570484"/>
              <a:ext cx="4176464" cy="91440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a:solidFill>
                    <a:srgbClr val="00B0F0"/>
                  </a:solidFill>
                  <a:latin typeface="Arial"/>
                </a:rPr>
                <a:t>Vehicle specific approval for a device for indirect vision </a:t>
              </a:r>
            </a:p>
          </p:txBody>
        </p:sp>
        <p:sp>
          <p:nvSpPr>
            <p:cNvPr id="11" name="Rechteck 10">
              <a:extLst>
                <a:ext uri="{FF2B5EF4-FFF2-40B4-BE49-F238E27FC236}">
                  <a16:creationId xmlns:a16="http://schemas.microsoft.com/office/drawing/2014/main" id="{14DC72CB-0F5A-FB1A-6FE6-D5803ED5E971}"/>
                </a:ext>
              </a:extLst>
            </p:cNvPr>
            <p:cNvSpPr/>
            <p:nvPr/>
          </p:nvSpPr>
          <p:spPr>
            <a:xfrm>
              <a:off x="7679383" y="3545622"/>
              <a:ext cx="1008108" cy="1919343"/>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a:solidFill>
                    <a:schemeClr val="tx1"/>
                  </a:solidFill>
                  <a:latin typeface="Arial"/>
                </a:rPr>
                <a:t>Approval of the installation of a device for indirect vision</a:t>
              </a:r>
            </a:p>
          </p:txBody>
        </p:sp>
        <p:sp>
          <p:nvSpPr>
            <p:cNvPr id="12" name="Rechteck 11">
              <a:extLst>
                <a:ext uri="{FF2B5EF4-FFF2-40B4-BE49-F238E27FC236}">
                  <a16:creationId xmlns:a16="http://schemas.microsoft.com/office/drawing/2014/main" id="{8BD2096B-8D62-1CA1-C500-FA03E305537E}"/>
                </a:ext>
              </a:extLst>
            </p:cNvPr>
            <p:cNvSpPr/>
            <p:nvPr/>
          </p:nvSpPr>
          <p:spPr>
            <a:xfrm>
              <a:off x="8759502" y="2569756"/>
              <a:ext cx="2879298" cy="2909733"/>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solidFill>
                  <a:latin typeface="Arial"/>
                </a:rPr>
                <a:t>Applicant:</a:t>
              </a:r>
            </a:p>
            <a:p>
              <a:pPr algn="ctr"/>
              <a:r>
                <a:rPr lang="en-GB" sz="2000" dirty="0">
                  <a:solidFill>
                    <a:schemeClr val="tx1"/>
                  </a:solidFill>
                  <a:latin typeface="Arial"/>
                </a:rPr>
                <a:t>manufacturer of the vehicle</a:t>
              </a:r>
            </a:p>
          </p:txBody>
        </p:sp>
        <p:sp>
          <p:nvSpPr>
            <p:cNvPr id="13" name="Rechteck 12">
              <a:extLst>
                <a:ext uri="{FF2B5EF4-FFF2-40B4-BE49-F238E27FC236}">
                  <a16:creationId xmlns:a16="http://schemas.microsoft.com/office/drawing/2014/main" id="{26F05DC6-A27A-5D75-E861-618CB2072970}"/>
                </a:ext>
              </a:extLst>
            </p:cNvPr>
            <p:cNvSpPr/>
            <p:nvPr/>
          </p:nvSpPr>
          <p:spPr>
            <a:xfrm>
              <a:off x="2278782" y="5575427"/>
              <a:ext cx="5292586" cy="914400"/>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a:solidFill>
                    <a:srgbClr val="00B0F0"/>
                  </a:solidFill>
                  <a:latin typeface="Arial"/>
                </a:rPr>
                <a:t>Applicant: </a:t>
              </a:r>
            </a:p>
            <a:p>
              <a:pPr algn="ctr"/>
              <a:r>
                <a:rPr lang="en-GB" sz="2000" dirty="0">
                  <a:solidFill>
                    <a:srgbClr val="00B0F0"/>
                  </a:solidFill>
                  <a:latin typeface="Arial"/>
                </a:rPr>
                <a:t>manufacturer of the device for indirect vision</a:t>
              </a:r>
            </a:p>
          </p:txBody>
        </p:sp>
      </p:grpSp>
      <p:sp>
        <p:nvSpPr>
          <p:cNvPr id="29" name="Rechteck 28">
            <a:extLst>
              <a:ext uri="{FF2B5EF4-FFF2-40B4-BE49-F238E27FC236}">
                <a16:creationId xmlns:a16="http://schemas.microsoft.com/office/drawing/2014/main" id="{611D400B-A231-6807-34D8-40E603EEE815}"/>
              </a:ext>
            </a:extLst>
          </p:cNvPr>
          <p:cNvSpPr/>
          <p:nvPr/>
        </p:nvSpPr>
        <p:spPr>
          <a:xfrm>
            <a:off x="5412084" y="2867435"/>
            <a:ext cx="1007875" cy="1918899"/>
          </a:xfrm>
          <a:prstGeom prst="rect">
            <a:avLst/>
          </a:prstGeom>
          <a:gradFill>
            <a:gsLst>
              <a:gs pos="50000">
                <a:srgbClr val="FFC000"/>
              </a:gs>
              <a:gs pos="89000">
                <a:srgbClr val="FFC000"/>
              </a:gs>
              <a:gs pos="45000">
                <a:srgbClr val="FFFF00"/>
              </a:gs>
              <a:gs pos="0">
                <a:srgbClr val="FFFF00"/>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a:solidFill>
                  <a:srgbClr val="00B0F0"/>
                </a:solidFill>
                <a:latin typeface="Arial"/>
              </a:rPr>
              <a:t>Details regarding the installation of the vehicle shall be part of the approval document</a:t>
            </a:r>
          </a:p>
        </p:txBody>
      </p:sp>
      <p:cxnSp>
        <p:nvCxnSpPr>
          <p:cNvPr id="23" name="Gerader Verbinder 22">
            <a:extLst>
              <a:ext uri="{FF2B5EF4-FFF2-40B4-BE49-F238E27FC236}">
                <a16:creationId xmlns:a16="http://schemas.microsoft.com/office/drawing/2014/main" id="{CEDE8F0F-7603-11EA-5344-97A7FE4CC8C3}"/>
              </a:ext>
            </a:extLst>
          </p:cNvPr>
          <p:cNvCxnSpPr>
            <a:cxnSpLocks/>
            <a:endCxn id="9" idx="3"/>
          </p:cNvCxnSpPr>
          <p:nvPr/>
        </p:nvCxnSpPr>
        <p:spPr>
          <a:xfrm flipH="1">
            <a:off x="5304095" y="3321421"/>
            <a:ext cx="107989" cy="0"/>
          </a:xfrm>
          <a:prstGeom prst="line">
            <a:avLst/>
          </a:prstGeom>
          <a:ln w="76200">
            <a:solidFill>
              <a:schemeClr val="accent1">
                <a:lumMod val="20000"/>
                <a:lumOff val="80000"/>
              </a:schemeClr>
            </a:solidFill>
            <a:prstDash val="solid"/>
          </a:ln>
        </p:spPr>
        <p:style>
          <a:lnRef idx="1">
            <a:schemeClr val="accent1"/>
          </a:lnRef>
          <a:fillRef idx="0">
            <a:schemeClr val="accent1"/>
          </a:fillRef>
          <a:effectRef idx="0">
            <a:schemeClr val="accent1"/>
          </a:effectRef>
          <a:fontRef idx="minor">
            <a:schemeClr val="tx1"/>
          </a:fontRef>
        </p:style>
      </p:cxnSp>
      <p:cxnSp>
        <p:nvCxnSpPr>
          <p:cNvPr id="27" name="Gerader Verbinder 26">
            <a:extLst>
              <a:ext uri="{FF2B5EF4-FFF2-40B4-BE49-F238E27FC236}">
                <a16:creationId xmlns:a16="http://schemas.microsoft.com/office/drawing/2014/main" id="{0A3BED46-A93E-CCE2-A788-9F072EE8559D}"/>
              </a:ext>
            </a:extLst>
          </p:cNvPr>
          <p:cNvCxnSpPr>
            <a:cxnSpLocks/>
            <a:endCxn id="10" idx="3"/>
          </p:cNvCxnSpPr>
          <p:nvPr/>
        </p:nvCxnSpPr>
        <p:spPr>
          <a:xfrm flipH="1">
            <a:off x="5304095" y="4326131"/>
            <a:ext cx="107989" cy="0"/>
          </a:xfrm>
          <a:prstGeom prst="line">
            <a:avLst/>
          </a:prstGeom>
          <a:ln w="76200">
            <a:solidFill>
              <a:schemeClr val="accent1">
                <a:lumMod val="20000"/>
                <a:lumOff val="80000"/>
              </a:schemeClr>
            </a:solidFill>
            <a:prstDash val="solid"/>
          </a:ln>
        </p:spPr>
        <p:style>
          <a:lnRef idx="1">
            <a:schemeClr val="accent1"/>
          </a:lnRef>
          <a:fillRef idx="0">
            <a:schemeClr val="accent1"/>
          </a:fillRef>
          <a:effectRef idx="0">
            <a:schemeClr val="accent1"/>
          </a:effectRef>
          <a:fontRef idx="minor">
            <a:schemeClr val="tx1"/>
          </a:fontRef>
        </p:style>
      </p:cxnSp>
      <p:sp>
        <p:nvSpPr>
          <p:cNvPr id="33" name="Textfeld 32">
            <a:extLst>
              <a:ext uri="{FF2B5EF4-FFF2-40B4-BE49-F238E27FC236}">
                <a16:creationId xmlns:a16="http://schemas.microsoft.com/office/drawing/2014/main" id="{05365C79-D86F-9433-A0F9-184835357D86}"/>
              </a:ext>
            </a:extLst>
          </p:cNvPr>
          <p:cNvSpPr txBox="1"/>
          <p:nvPr/>
        </p:nvSpPr>
        <p:spPr>
          <a:xfrm>
            <a:off x="6752156" y="365125"/>
            <a:ext cx="4875271" cy="923116"/>
          </a:xfrm>
          <a:prstGeom prst="rect">
            <a:avLst/>
          </a:prstGeom>
          <a:solidFill>
            <a:schemeClr val="bg1">
              <a:lumMod val="75000"/>
            </a:schemeClr>
          </a:solidFill>
        </p:spPr>
        <p:txBody>
          <a:bodyPr wrap="square">
            <a:spAutoFit/>
          </a:bodyPr>
          <a:lstStyle/>
          <a:p>
            <a:r>
              <a:rPr lang="en-GB" dirty="0">
                <a:solidFill>
                  <a:srgbClr val="FFC600"/>
                </a:solidFill>
              </a:rPr>
              <a:t>Orange</a:t>
            </a:r>
            <a:r>
              <a:rPr lang="en-GB" dirty="0"/>
              <a:t>  = vehicle specific device for indirect vision</a:t>
            </a:r>
          </a:p>
          <a:p>
            <a:r>
              <a:rPr lang="en-GB" dirty="0">
                <a:solidFill>
                  <a:srgbClr val="FFFF00"/>
                </a:solidFill>
              </a:rPr>
              <a:t>Yellow</a:t>
            </a:r>
            <a:r>
              <a:rPr lang="en-GB" dirty="0"/>
              <a:t>   = device for indirect vision</a:t>
            </a:r>
          </a:p>
          <a:p>
            <a:r>
              <a:rPr lang="en-GB" dirty="0">
                <a:solidFill>
                  <a:srgbClr val="50B400"/>
                </a:solidFill>
              </a:rPr>
              <a:t>Green</a:t>
            </a:r>
            <a:r>
              <a:rPr lang="en-GB" dirty="0"/>
              <a:t>   = installation of a device for indirect vision</a:t>
            </a:r>
          </a:p>
        </p:txBody>
      </p:sp>
      <p:cxnSp>
        <p:nvCxnSpPr>
          <p:cNvPr id="5" name="Gerader Verbinder 4">
            <a:extLst>
              <a:ext uri="{FF2B5EF4-FFF2-40B4-BE49-F238E27FC236}">
                <a16:creationId xmlns:a16="http://schemas.microsoft.com/office/drawing/2014/main" id="{D5E3D6F9-625C-E018-C71A-0A0923EC5704}"/>
              </a:ext>
            </a:extLst>
          </p:cNvPr>
          <p:cNvCxnSpPr>
            <a:cxnSpLocks/>
            <a:endCxn id="11" idx="3"/>
          </p:cNvCxnSpPr>
          <p:nvPr/>
        </p:nvCxnSpPr>
        <p:spPr>
          <a:xfrm flipH="1">
            <a:off x="7535824" y="3803862"/>
            <a:ext cx="71994" cy="0"/>
          </a:xfrm>
          <a:prstGeom prst="line">
            <a:avLst/>
          </a:prstGeom>
          <a:ln w="76200">
            <a:prstDash val="solid"/>
          </a:ln>
        </p:spPr>
        <p:style>
          <a:lnRef idx="1">
            <a:schemeClr val="accent1"/>
          </a:lnRef>
          <a:fillRef idx="0">
            <a:schemeClr val="accent1"/>
          </a:fillRef>
          <a:effectRef idx="0">
            <a:schemeClr val="accent1"/>
          </a:effectRef>
          <a:fontRef idx="minor">
            <a:schemeClr val="tx1"/>
          </a:fontRef>
        </p:style>
      </p:cxnSp>
      <p:cxnSp>
        <p:nvCxnSpPr>
          <p:cNvPr id="17" name="Gerader Verbinder 16">
            <a:extLst>
              <a:ext uri="{FF2B5EF4-FFF2-40B4-BE49-F238E27FC236}">
                <a16:creationId xmlns:a16="http://schemas.microsoft.com/office/drawing/2014/main" id="{71D5D39A-2043-C946-2C18-7D07288D5A99}"/>
              </a:ext>
            </a:extLst>
          </p:cNvPr>
          <p:cNvCxnSpPr>
            <a:cxnSpLocks/>
          </p:cNvCxnSpPr>
          <p:nvPr/>
        </p:nvCxnSpPr>
        <p:spPr>
          <a:xfrm flipH="1">
            <a:off x="7499829" y="2348395"/>
            <a:ext cx="107989" cy="0"/>
          </a:xfrm>
          <a:prstGeom prst="line">
            <a:avLst/>
          </a:prstGeom>
          <a:ln w="76200">
            <a:prstDash val="solid"/>
          </a:ln>
        </p:spPr>
        <p:style>
          <a:lnRef idx="1">
            <a:schemeClr val="accent1"/>
          </a:lnRef>
          <a:fillRef idx="0">
            <a:schemeClr val="accent1"/>
          </a:fillRef>
          <a:effectRef idx="0">
            <a:schemeClr val="accent1"/>
          </a:effectRef>
          <a:fontRef idx="minor">
            <a:schemeClr val="tx1"/>
          </a:fontRef>
        </p:style>
      </p:cxnSp>
      <p:cxnSp>
        <p:nvCxnSpPr>
          <p:cNvPr id="21" name="Gerader Verbinder 20">
            <a:extLst>
              <a:ext uri="{FF2B5EF4-FFF2-40B4-BE49-F238E27FC236}">
                <a16:creationId xmlns:a16="http://schemas.microsoft.com/office/drawing/2014/main" id="{274E24E4-DBA0-3943-4F60-B4E5500DB01E}"/>
              </a:ext>
            </a:extLst>
          </p:cNvPr>
          <p:cNvCxnSpPr>
            <a:cxnSpLocks/>
            <a:stCxn id="10" idx="2"/>
          </p:cNvCxnSpPr>
          <p:nvPr/>
        </p:nvCxnSpPr>
        <p:spPr>
          <a:xfrm>
            <a:off x="3216347" y="4783225"/>
            <a:ext cx="0" cy="90523"/>
          </a:xfrm>
          <a:prstGeom prst="line">
            <a:avLst/>
          </a:prstGeom>
          <a:ln w="76200">
            <a:solidFill>
              <a:schemeClr val="accent1">
                <a:lumMod val="20000"/>
                <a:lumOff val="80000"/>
              </a:schemeClr>
            </a:solidFill>
            <a:prstDash val="soli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089344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97C464-353C-FB5F-26CB-1D3519504530}"/>
            </a:ext>
          </a:extLst>
        </p:cNvPr>
        <p:cNvGrpSpPr/>
        <p:nvPr/>
      </p:nvGrpSpPr>
      <p:grpSpPr>
        <a:xfrm>
          <a:off x="0" y="0"/>
          <a:ext cx="0" cy="0"/>
          <a:chOff x="0" y="0"/>
          <a:chExt cx="0" cy="0"/>
        </a:xfrm>
      </p:grpSpPr>
      <p:sp>
        <p:nvSpPr>
          <p:cNvPr id="4" name="Textfeld 3">
            <a:extLst>
              <a:ext uri="{FF2B5EF4-FFF2-40B4-BE49-F238E27FC236}">
                <a16:creationId xmlns:a16="http://schemas.microsoft.com/office/drawing/2014/main" id="{CFAD8F65-BF71-6655-373E-351DBB537E5A}"/>
              </a:ext>
            </a:extLst>
          </p:cNvPr>
          <p:cNvSpPr txBox="1"/>
          <p:nvPr/>
        </p:nvSpPr>
        <p:spPr>
          <a:xfrm>
            <a:off x="8229599" y="285750"/>
            <a:ext cx="3424335" cy="646331"/>
          </a:xfrm>
          <a:prstGeom prst="rect">
            <a:avLst/>
          </a:prstGeom>
          <a:noFill/>
        </p:spPr>
        <p:txBody>
          <a:bodyPr wrap="square" rtlCol="0">
            <a:spAutoFit/>
          </a:bodyPr>
          <a:lstStyle/>
          <a:p>
            <a:r>
              <a:rPr lang="de-DE" dirty="0"/>
              <a:t>Informal </a:t>
            </a:r>
            <a:r>
              <a:rPr lang="de-DE" dirty="0" err="1"/>
              <a:t>document</a:t>
            </a:r>
            <a:r>
              <a:rPr lang="de-DE" dirty="0"/>
              <a:t> GRSG-130-</a:t>
            </a:r>
            <a:r>
              <a:rPr lang="de-DE" dirty="0">
                <a:highlight>
                  <a:srgbClr val="FFFF00"/>
                </a:highlight>
              </a:rPr>
              <a:t>XX</a:t>
            </a:r>
          </a:p>
          <a:p>
            <a:r>
              <a:rPr lang="de-DE" dirty="0"/>
              <a:t>130th GRSG, 06.-09. </a:t>
            </a:r>
            <a:r>
              <a:rPr lang="de-DE" dirty="0" err="1"/>
              <a:t>October</a:t>
            </a:r>
            <a:r>
              <a:rPr lang="de-DE" dirty="0"/>
              <a:t>, 2025</a:t>
            </a:r>
          </a:p>
        </p:txBody>
      </p:sp>
      <p:sp>
        <p:nvSpPr>
          <p:cNvPr id="10" name="Textfeld 9">
            <a:extLst>
              <a:ext uri="{FF2B5EF4-FFF2-40B4-BE49-F238E27FC236}">
                <a16:creationId xmlns:a16="http://schemas.microsoft.com/office/drawing/2014/main" id="{26E932FA-4A6F-91EE-33D3-F200DF769A6F}"/>
              </a:ext>
            </a:extLst>
          </p:cNvPr>
          <p:cNvSpPr txBox="1"/>
          <p:nvPr/>
        </p:nvSpPr>
        <p:spPr>
          <a:xfrm>
            <a:off x="538066" y="843069"/>
            <a:ext cx="11639525" cy="4524315"/>
          </a:xfrm>
          <a:prstGeom prst="rect">
            <a:avLst/>
          </a:prstGeom>
          <a:noFill/>
        </p:spPr>
        <p:txBody>
          <a:bodyPr wrap="square">
            <a:spAutoFit/>
          </a:bodyPr>
          <a:lstStyle/>
          <a:p>
            <a:r>
              <a:rPr lang="en-US" sz="1800" dirty="0">
                <a:solidFill>
                  <a:srgbClr val="000000"/>
                </a:solidFill>
                <a:effectLst/>
                <a:latin typeface="CorpoS" pitchFamily="2" charset="0"/>
                <a:ea typeface="Times New Roman" panose="02020603050405020304" pitchFamily="18" charset="0"/>
                <a:cs typeface="Times New Roman" panose="02020603050405020304" pitchFamily="18" charset="0"/>
              </a:rPr>
              <a:t>Current status after 130</a:t>
            </a:r>
            <a:r>
              <a:rPr lang="en-US" sz="1800" baseline="30000" dirty="0">
                <a:solidFill>
                  <a:srgbClr val="000000"/>
                </a:solidFill>
                <a:effectLst/>
                <a:latin typeface="CorpoS" pitchFamily="2" charset="0"/>
                <a:ea typeface="Times New Roman" panose="02020603050405020304" pitchFamily="18" charset="0"/>
                <a:cs typeface="Times New Roman" panose="02020603050405020304" pitchFamily="18" charset="0"/>
              </a:rPr>
              <a:t>th</a:t>
            </a:r>
            <a:r>
              <a:rPr lang="en-US" sz="1800" dirty="0">
                <a:solidFill>
                  <a:srgbClr val="000000"/>
                </a:solidFill>
                <a:effectLst/>
                <a:latin typeface="CorpoS" pitchFamily="2" charset="0"/>
                <a:ea typeface="Times New Roman" panose="02020603050405020304" pitchFamily="18" charset="0"/>
                <a:cs typeface="Times New Roman" panose="02020603050405020304" pitchFamily="18" charset="0"/>
              </a:rPr>
              <a:t> GRSG</a:t>
            </a:r>
          </a:p>
          <a:p>
            <a:endParaRPr lang="en-US" dirty="0">
              <a:solidFill>
                <a:srgbClr val="000000"/>
              </a:solidFill>
              <a:latin typeface="CorpoS" pitchFamily="2" charset="0"/>
              <a:ea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GB" noProof="0" dirty="0"/>
              <a:t>10</a:t>
            </a:r>
            <a:r>
              <a:rPr lang="en-GB" baseline="30000" noProof="0" dirty="0"/>
              <a:t>th</a:t>
            </a:r>
            <a:r>
              <a:rPr lang="en-GB" noProof="0" dirty="0"/>
              <a:t> session of TF UN-R46 on 15</a:t>
            </a:r>
            <a:r>
              <a:rPr lang="en-GB" baseline="30000" noProof="0" dirty="0"/>
              <a:t>th</a:t>
            </a:r>
            <a:r>
              <a:rPr lang="en-GB" noProof="0" dirty="0"/>
              <a:t> of September online </a:t>
            </a:r>
            <a:r>
              <a:rPr lang="en-GB" sz="1200" noProof="0" dirty="0"/>
              <a:t>(cont.) </a:t>
            </a:r>
          </a:p>
          <a:p>
            <a:pPr marL="742950" lvl="1" indent="-285750">
              <a:buFont typeface="Arial" panose="020B0604020202020204" pitchFamily="34" charset="0"/>
              <a:buChar char="•"/>
            </a:pPr>
            <a:r>
              <a:rPr lang="en-GB" noProof="0" dirty="0">
                <a:solidFill>
                  <a:srgbClr val="000000"/>
                </a:solidFill>
                <a:latin typeface="CorpoS" pitchFamily="2" charset="0"/>
                <a:ea typeface="Times New Roman" panose="02020603050405020304" pitchFamily="18" charset="0"/>
                <a:cs typeface="Times New Roman" panose="02020603050405020304" pitchFamily="18" charset="0"/>
              </a:rPr>
              <a:t>The TF decided to have a further meeting after GRSG 130 to work on the text for the proposed new structure</a:t>
            </a:r>
          </a:p>
          <a:p>
            <a:pPr marL="742950" lvl="1" indent="-285750">
              <a:buFont typeface="Arial" panose="020B0604020202020204" pitchFamily="34" charset="0"/>
              <a:buChar char="•"/>
            </a:pPr>
            <a:r>
              <a:rPr lang="en-GB" noProof="0" dirty="0"/>
              <a:t>Target is to finalize this work before GRSG in Spring 2026</a:t>
            </a:r>
          </a:p>
          <a:p>
            <a:pPr marL="742950" lvl="1" indent="-285750">
              <a:buFont typeface="Arial" panose="020B0604020202020204" pitchFamily="34" charset="0"/>
              <a:buChar char="•"/>
            </a:pPr>
            <a:r>
              <a:rPr lang="en-GB" noProof="0" dirty="0">
                <a:solidFill>
                  <a:srgbClr val="000000"/>
                </a:solidFill>
                <a:latin typeface="CorpoS" pitchFamily="2" charset="0"/>
                <a:ea typeface="Times New Roman" panose="02020603050405020304" pitchFamily="18" charset="0"/>
                <a:cs typeface="Times New Roman" panose="02020603050405020304" pitchFamily="18" charset="0"/>
              </a:rPr>
              <a:t>For the 130</a:t>
            </a:r>
            <a:r>
              <a:rPr lang="en-GB" baseline="30000" noProof="0" dirty="0">
                <a:solidFill>
                  <a:srgbClr val="000000"/>
                </a:solidFill>
                <a:latin typeface="CorpoS" pitchFamily="2" charset="0"/>
                <a:ea typeface="Times New Roman" panose="02020603050405020304" pitchFamily="18" charset="0"/>
                <a:cs typeface="Times New Roman" panose="02020603050405020304" pitchFamily="18" charset="0"/>
              </a:rPr>
              <a:t>th</a:t>
            </a:r>
            <a:r>
              <a:rPr lang="en-GB" noProof="0" dirty="0">
                <a:solidFill>
                  <a:srgbClr val="000000"/>
                </a:solidFill>
                <a:latin typeface="CorpoS" pitchFamily="2" charset="0"/>
                <a:ea typeface="Times New Roman" panose="02020603050405020304" pitchFamily="18" charset="0"/>
                <a:cs typeface="Times New Roman" panose="02020603050405020304" pitchFamily="18" charset="0"/>
              </a:rPr>
              <a:t> session of GRSG, t</a:t>
            </a:r>
            <a:r>
              <a:rPr lang="en-GB" noProof="0" dirty="0"/>
              <a:t>he TF decided not to deliver a proposal to amend UN-R 46</a:t>
            </a:r>
          </a:p>
          <a:p>
            <a:pPr marL="742950" lvl="1" indent="-285750">
              <a:buFont typeface="Arial" panose="020B0604020202020204" pitchFamily="34" charset="0"/>
              <a:buChar char="•"/>
            </a:pPr>
            <a:r>
              <a:rPr lang="en-GB" noProof="0" dirty="0"/>
              <a:t>Due to the retirement of the TF Leader from Germany, a new TF Leader from “</a:t>
            </a:r>
            <a:r>
              <a:rPr lang="en-GB" noProof="0" dirty="0" err="1"/>
              <a:t>Verband</a:t>
            </a:r>
            <a:r>
              <a:rPr lang="en-GB" noProof="0" dirty="0"/>
              <a:t> der TÜV </a:t>
            </a:r>
            <a:r>
              <a:rPr lang="en-GB" noProof="0" dirty="0" err="1"/>
              <a:t>e.V.</a:t>
            </a:r>
            <a:r>
              <a:rPr lang="en-GB" noProof="0"/>
              <a:t>”, </a:t>
            </a:r>
            <a:r>
              <a:rPr lang="en-GB" noProof="0" dirty="0"/>
              <a:t>Mr. Boris von Lennep (</a:t>
            </a:r>
            <a:r>
              <a:rPr lang="en-GB" noProof="0" dirty="0">
                <a:hlinkClick r:id="rId2"/>
              </a:rPr>
              <a:t>Lennepb@de.tuv.com</a:t>
            </a:r>
            <a:r>
              <a:rPr lang="en-GB" noProof="0" dirty="0"/>
              <a:t>) was elected.</a:t>
            </a:r>
          </a:p>
          <a:p>
            <a:r>
              <a:rPr lang="de-DE" dirty="0"/>
              <a:t>	</a:t>
            </a:r>
          </a:p>
          <a:p>
            <a:r>
              <a:rPr lang="de-DE" dirty="0"/>
              <a:t> </a:t>
            </a:r>
            <a:r>
              <a:rPr lang="en-GB" dirty="0"/>
              <a:t>Next meetings:</a:t>
            </a:r>
          </a:p>
          <a:p>
            <a:r>
              <a:rPr lang="en-GB" dirty="0"/>
              <a:t> 11</a:t>
            </a:r>
            <a:r>
              <a:rPr lang="en-GB" baseline="30000" dirty="0"/>
              <a:t>th</a:t>
            </a:r>
            <a:r>
              <a:rPr lang="en-GB" dirty="0"/>
              <a:t> meeting  13</a:t>
            </a:r>
            <a:r>
              <a:rPr lang="en-GB" baseline="30000" dirty="0"/>
              <a:t>th</a:t>
            </a:r>
            <a:r>
              <a:rPr lang="en-GB" dirty="0"/>
              <a:t> of November (10:00) to 14</a:t>
            </a:r>
            <a:r>
              <a:rPr lang="en-GB" baseline="30000" dirty="0"/>
              <a:t>th</a:t>
            </a:r>
            <a:r>
              <a:rPr lang="en-GB" dirty="0"/>
              <a:t> of November (until 13:00) 2025, most likely at TÜV </a:t>
            </a:r>
            <a:r>
              <a:rPr lang="en-GB" dirty="0" err="1"/>
              <a:t>Rheinland</a:t>
            </a:r>
            <a:r>
              <a:rPr lang="en-GB" dirty="0"/>
              <a:t> (Cologne)</a:t>
            </a:r>
            <a:endParaRPr lang="de-DE" dirty="0"/>
          </a:p>
          <a:p>
            <a:endParaRPr lang="de-DE" dirty="0"/>
          </a:p>
          <a:p>
            <a:pPr marL="285750" indent="-285750">
              <a:buFont typeface="Arial" panose="020B0604020202020204" pitchFamily="34" charset="0"/>
              <a:buChar char="•"/>
            </a:pPr>
            <a:endParaRPr lang="en-US" dirty="0">
              <a:solidFill>
                <a:srgbClr val="000000"/>
              </a:solidFill>
              <a:latin typeface="CorpoS" pitchFamily="2" charset="0"/>
              <a:ea typeface="Times New Roman" panose="02020603050405020304" pitchFamily="18" charset="0"/>
              <a:cs typeface="Times New Roman" panose="02020603050405020304" pitchFamily="18" charset="0"/>
            </a:endParaRPr>
          </a:p>
          <a:p>
            <a:endParaRPr lang="en-US" dirty="0">
              <a:solidFill>
                <a:srgbClr val="000000"/>
              </a:solidFill>
              <a:latin typeface="CorpoS" pitchFamily="2" charset="0"/>
              <a:ea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endParaRPr lang="en-US" sz="1800" dirty="0">
              <a:solidFill>
                <a:srgbClr val="000000"/>
              </a:solidFill>
              <a:effectLst/>
              <a:latin typeface="CorpoS" pitchFamily="2" charset="0"/>
              <a:ea typeface="Times New Roman" panose="02020603050405020304" pitchFamily="18" charset="0"/>
              <a:cs typeface="Times New Roman" panose="02020603050405020304" pitchFamily="18" charset="0"/>
            </a:endParaRPr>
          </a:p>
          <a:p>
            <a:endParaRPr lang="de-DE" sz="1800" dirty="0">
              <a:solidFill>
                <a:srgbClr val="000000"/>
              </a:solidFill>
              <a:effectLst/>
              <a:latin typeface="CorpoS" pitchFamily="2" charset="0"/>
              <a:ea typeface="Times New Roman" panose="02020603050405020304" pitchFamily="18" charset="0"/>
              <a:cs typeface="Times New Roman" panose="02020603050405020304" pitchFamily="18" charset="0"/>
            </a:endParaRPr>
          </a:p>
        </p:txBody>
      </p:sp>
      <p:sp>
        <p:nvSpPr>
          <p:cNvPr id="2" name="Textfeld 1">
            <a:extLst>
              <a:ext uri="{FF2B5EF4-FFF2-40B4-BE49-F238E27FC236}">
                <a16:creationId xmlns:a16="http://schemas.microsoft.com/office/drawing/2014/main" id="{23AF68C5-5A9B-1A35-4A8E-4C0FD8D4691D}"/>
              </a:ext>
            </a:extLst>
          </p:cNvPr>
          <p:cNvSpPr txBox="1"/>
          <p:nvPr/>
        </p:nvSpPr>
        <p:spPr>
          <a:xfrm>
            <a:off x="401299" y="4968910"/>
            <a:ext cx="10627567" cy="584775"/>
          </a:xfrm>
          <a:prstGeom prst="rect">
            <a:avLst/>
          </a:prstGeom>
          <a:noFill/>
        </p:spPr>
        <p:txBody>
          <a:bodyPr wrap="square">
            <a:spAutoFit/>
          </a:bodyPr>
          <a:lstStyle/>
          <a:p>
            <a:pPr algn="ctr"/>
            <a:r>
              <a:rPr lang="de-DE" sz="3200" b="1" dirty="0" err="1">
                <a:solidFill>
                  <a:srgbClr val="000000"/>
                </a:solidFill>
                <a:effectLst/>
                <a:latin typeface="CorpoS" pitchFamily="2" charset="0"/>
                <a:ea typeface="Times New Roman" panose="02020603050405020304" pitchFamily="18" charset="0"/>
                <a:cs typeface="Times New Roman" panose="02020603050405020304" pitchFamily="18" charset="0"/>
              </a:rPr>
              <a:t>Thank</a:t>
            </a:r>
            <a:r>
              <a:rPr lang="de-DE" sz="3200" b="1" dirty="0">
                <a:solidFill>
                  <a:srgbClr val="000000"/>
                </a:solidFill>
                <a:effectLst/>
                <a:latin typeface="CorpoS" pitchFamily="2" charset="0"/>
                <a:ea typeface="Times New Roman" panose="02020603050405020304" pitchFamily="18" charset="0"/>
                <a:cs typeface="Times New Roman" panose="02020603050405020304" pitchFamily="18" charset="0"/>
              </a:rPr>
              <a:t> </a:t>
            </a:r>
            <a:r>
              <a:rPr lang="de-DE" sz="3200" b="1" dirty="0" err="1">
                <a:solidFill>
                  <a:srgbClr val="000000"/>
                </a:solidFill>
                <a:effectLst/>
                <a:latin typeface="CorpoS" pitchFamily="2" charset="0"/>
                <a:ea typeface="Times New Roman" panose="02020603050405020304" pitchFamily="18" charset="0"/>
                <a:cs typeface="Times New Roman" panose="02020603050405020304" pitchFamily="18" charset="0"/>
              </a:rPr>
              <a:t>you</a:t>
            </a:r>
            <a:r>
              <a:rPr lang="de-DE" sz="3200" b="1" dirty="0">
                <a:solidFill>
                  <a:srgbClr val="000000"/>
                </a:solidFill>
                <a:effectLst/>
                <a:latin typeface="CorpoS" pitchFamily="2" charset="0"/>
                <a:ea typeface="Times New Roman" panose="02020603050405020304" pitchFamily="18" charset="0"/>
                <a:cs typeface="Times New Roman" panose="02020603050405020304" pitchFamily="18" charset="0"/>
              </a:rPr>
              <a:t> </a:t>
            </a:r>
            <a:r>
              <a:rPr lang="de-DE" sz="3200" b="1" dirty="0" err="1">
                <a:solidFill>
                  <a:srgbClr val="000000"/>
                </a:solidFill>
                <a:effectLst/>
                <a:latin typeface="CorpoS" pitchFamily="2" charset="0"/>
                <a:ea typeface="Times New Roman" panose="02020603050405020304" pitchFamily="18" charset="0"/>
                <a:cs typeface="Times New Roman" panose="02020603050405020304" pitchFamily="18" charset="0"/>
              </a:rPr>
              <a:t>for</a:t>
            </a:r>
            <a:r>
              <a:rPr lang="de-DE" sz="3200" b="1" dirty="0">
                <a:solidFill>
                  <a:srgbClr val="000000"/>
                </a:solidFill>
                <a:effectLst/>
                <a:latin typeface="CorpoS" pitchFamily="2" charset="0"/>
                <a:ea typeface="Times New Roman" panose="02020603050405020304" pitchFamily="18" charset="0"/>
                <a:cs typeface="Times New Roman" panose="02020603050405020304" pitchFamily="18" charset="0"/>
              </a:rPr>
              <a:t> </a:t>
            </a:r>
            <a:r>
              <a:rPr lang="de-DE" sz="3200" b="1" dirty="0" err="1">
                <a:solidFill>
                  <a:srgbClr val="000000"/>
                </a:solidFill>
                <a:effectLst/>
                <a:latin typeface="CorpoS" pitchFamily="2" charset="0"/>
                <a:ea typeface="Times New Roman" panose="02020603050405020304" pitchFamily="18" charset="0"/>
                <a:cs typeface="Times New Roman" panose="02020603050405020304" pitchFamily="18" charset="0"/>
              </a:rPr>
              <a:t>your</a:t>
            </a:r>
            <a:r>
              <a:rPr lang="de-DE" sz="3200" b="1" dirty="0">
                <a:solidFill>
                  <a:srgbClr val="000000"/>
                </a:solidFill>
                <a:effectLst/>
                <a:latin typeface="CorpoS" pitchFamily="2" charset="0"/>
                <a:ea typeface="Times New Roman" panose="02020603050405020304" pitchFamily="18" charset="0"/>
                <a:cs typeface="Times New Roman" panose="02020603050405020304" pitchFamily="18" charset="0"/>
              </a:rPr>
              <a:t> </a:t>
            </a:r>
            <a:r>
              <a:rPr lang="de-DE" sz="3200" b="1" dirty="0" err="1">
                <a:solidFill>
                  <a:srgbClr val="000000"/>
                </a:solidFill>
                <a:effectLst/>
                <a:latin typeface="CorpoS" pitchFamily="2" charset="0"/>
                <a:ea typeface="Times New Roman" panose="02020603050405020304" pitchFamily="18" charset="0"/>
                <a:cs typeface="Times New Roman" panose="02020603050405020304" pitchFamily="18" charset="0"/>
              </a:rPr>
              <a:t>attention</a:t>
            </a:r>
            <a:endParaRPr lang="de-DE" sz="3200" b="1" dirty="0">
              <a:solidFill>
                <a:srgbClr val="000000"/>
              </a:solidFill>
              <a:effectLst/>
              <a:latin typeface="CorpoS" pitchFamily="2"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311216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857448-0EE3-751E-637E-3C66CFB102B0}"/>
            </a:ext>
          </a:extLst>
        </p:cNvPr>
        <p:cNvGrpSpPr/>
        <p:nvPr/>
      </p:nvGrpSpPr>
      <p:grpSpPr>
        <a:xfrm>
          <a:off x="0" y="0"/>
          <a:ext cx="0" cy="0"/>
          <a:chOff x="0" y="0"/>
          <a:chExt cx="0" cy="0"/>
        </a:xfrm>
      </p:grpSpPr>
      <p:sp>
        <p:nvSpPr>
          <p:cNvPr id="4" name="Textfeld 3">
            <a:extLst>
              <a:ext uri="{FF2B5EF4-FFF2-40B4-BE49-F238E27FC236}">
                <a16:creationId xmlns:a16="http://schemas.microsoft.com/office/drawing/2014/main" id="{AC7EB2E7-5AD9-3A57-0903-B0ED7B42191D}"/>
              </a:ext>
            </a:extLst>
          </p:cNvPr>
          <p:cNvSpPr txBox="1"/>
          <p:nvPr/>
        </p:nvSpPr>
        <p:spPr>
          <a:xfrm>
            <a:off x="8229599" y="285750"/>
            <a:ext cx="3424335" cy="646331"/>
          </a:xfrm>
          <a:prstGeom prst="rect">
            <a:avLst/>
          </a:prstGeom>
          <a:noFill/>
        </p:spPr>
        <p:txBody>
          <a:bodyPr wrap="square" rtlCol="0">
            <a:spAutoFit/>
          </a:bodyPr>
          <a:lstStyle/>
          <a:p>
            <a:r>
              <a:rPr lang="de-DE" dirty="0"/>
              <a:t>Informal </a:t>
            </a:r>
            <a:r>
              <a:rPr lang="de-DE" dirty="0" err="1"/>
              <a:t>document</a:t>
            </a:r>
            <a:r>
              <a:rPr lang="de-DE" dirty="0"/>
              <a:t> GRSG-130-</a:t>
            </a:r>
            <a:r>
              <a:rPr lang="de-DE" dirty="0">
                <a:highlight>
                  <a:srgbClr val="FFFF00"/>
                </a:highlight>
              </a:rPr>
              <a:t>XX</a:t>
            </a:r>
          </a:p>
          <a:p>
            <a:r>
              <a:rPr lang="de-DE" dirty="0"/>
              <a:t>130th GRSG, 06.-09. </a:t>
            </a:r>
            <a:r>
              <a:rPr lang="de-DE" dirty="0" err="1"/>
              <a:t>October</a:t>
            </a:r>
            <a:r>
              <a:rPr lang="de-DE" dirty="0"/>
              <a:t>, 2025</a:t>
            </a:r>
          </a:p>
        </p:txBody>
      </p:sp>
      <p:sp>
        <p:nvSpPr>
          <p:cNvPr id="10" name="Textfeld 9">
            <a:extLst>
              <a:ext uri="{FF2B5EF4-FFF2-40B4-BE49-F238E27FC236}">
                <a16:creationId xmlns:a16="http://schemas.microsoft.com/office/drawing/2014/main" id="{D88595CC-BF66-385F-D890-784B3DFE34C6}"/>
              </a:ext>
            </a:extLst>
          </p:cNvPr>
          <p:cNvSpPr txBox="1"/>
          <p:nvPr/>
        </p:nvSpPr>
        <p:spPr>
          <a:xfrm>
            <a:off x="538066" y="1966477"/>
            <a:ext cx="11639525" cy="4524315"/>
          </a:xfrm>
          <a:prstGeom prst="rect">
            <a:avLst/>
          </a:prstGeom>
          <a:noFill/>
        </p:spPr>
        <p:txBody>
          <a:bodyPr wrap="square">
            <a:spAutoFit/>
          </a:bodyPr>
          <a:lstStyle/>
          <a:p>
            <a:r>
              <a:rPr lang="en-US" sz="1800" dirty="0">
                <a:solidFill>
                  <a:srgbClr val="000000"/>
                </a:solidFill>
                <a:effectLst/>
                <a:latin typeface="CorpoS" pitchFamily="2" charset="0"/>
                <a:ea typeface="Times New Roman" panose="02020603050405020304" pitchFamily="18" charset="0"/>
                <a:cs typeface="Times New Roman" panose="02020603050405020304" pitchFamily="18" charset="0"/>
              </a:rPr>
              <a:t>Note to the UNECE Secretariat:</a:t>
            </a:r>
          </a:p>
          <a:p>
            <a:r>
              <a:rPr lang="en-US" sz="1800" dirty="0">
                <a:solidFill>
                  <a:srgbClr val="000000"/>
                </a:solidFill>
                <a:effectLst/>
                <a:latin typeface="CorpoS" pitchFamily="2" charset="0"/>
                <a:ea typeface="Times New Roman" panose="02020603050405020304" pitchFamily="18" charset="0"/>
                <a:cs typeface="Times New Roman" panose="02020603050405020304" pitchFamily="18" charset="0"/>
              </a:rPr>
              <a:t> </a:t>
            </a:r>
          </a:p>
          <a:p>
            <a:r>
              <a:rPr lang="en-US" sz="1800" dirty="0">
                <a:solidFill>
                  <a:srgbClr val="000000"/>
                </a:solidFill>
                <a:effectLst/>
                <a:latin typeface="CorpoS" pitchFamily="2" charset="0"/>
                <a:ea typeface="Times New Roman" panose="02020603050405020304" pitchFamily="18" charset="0"/>
                <a:cs typeface="Times New Roman" panose="02020603050405020304" pitchFamily="18" charset="0"/>
              </a:rPr>
              <a:t>The author and the speaker of this presentation confirm that they have authorization to use all content including photos and visual elements. </a:t>
            </a:r>
          </a:p>
          <a:p>
            <a:r>
              <a:rPr lang="en-US" sz="1800" dirty="0">
                <a:solidFill>
                  <a:srgbClr val="000000"/>
                </a:solidFill>
                <a:effectLst/>
                <a:latin typeface="CorpoS" pitchFamily="2" charset="0"/>
                <a:ea typeface="Times New Roman" panose="02020603050405020304" pitchFamily="18" charset="0"/>
                <a:cs typeface="Times New Roman" panose="02020603050405020304" pitchFamily="18" charset="0"/>
              </a:rPr>
              <a:t> </a:t>
            </a:r>
          </a:p>
          <a:p>
            <a:r>
              <a:rPr lang="en-US" sz="1800" dirty="0">
                <a:solidFill>
                  <a:srgbClr val="000000"/>
                </a:solidFill>
                <a:effectLst/>
                <a:latin typeface="CorpoS" pitchFamily="2" charset="0"/>
                <a:ea typeface="Times New Roman" panose="02020603050405020304" pitchFamily="18" charset="0"/>
                <a:cs typeface="Times New Roman" panose="02020603050405020304" pitchFamily="18" charset="0"/>
              </a:rPr>
              <a:t>The material is either copyright-free or the author/speaker hold the necessary copyright or permission.</a:t>
            </a:r>
          </a:p>
          <a:p>
            <a:r>
              <a:rPr lang="en-US" sz="1800" dirty="0">
                <a:solidFill>
                  <a:srgbClr val="000000"/>
                </a:solidFill>
                <a:effectLst/>
                <a:latin typeface="CorpoS" pitchFamily="2" charset="0"/>
                <a:ea typeface="Times New Roman" panose="02020603050405020304" pitchFamily="18" charset="0"/>
                <a:cs typeface="Times New Roman" panose="02020603050405020304" pitchFamily="18" charset="0"/>
              </a:rPr>
              <a:t> </a:t>
            </a:r>
          </a:p>
          <a:p>
            <a:r>
              <a:rPr lang="en-US" sz="1800" dirty="0">
                <a:solidFill>
                  <a:srgbClr val="000000"/>
                </a:solidFill>
                <a:effectLst/>
                <a:latin typeface="CorpoS" pitchFamily="2" charset="0"/>
                <a:ea typeface="Times New Roman" panose="02020603050405020304" pitchFamily="18" charset="0"/>
                <a:cs typeface="Times New Roman" panose="02020603050405020304" pitchFamily="18" charset="0"/>
              </a:rPr>
              <a:t>The UNECE will remove any material from its events and supporting websites if there is unlawful use of copyrighted material. </a:t>
            </a:r>
          </a:p>
          <a:p>
            <a:r>
              <a:rPr lang="en-US" sz="1800" dirty="0">
                <a:solidFill>
                  <a:srgbClr val="000000"/>
                </a:solidFill>
                <a:effectLst/>
                <a:latin typeface="CorpoS" pitchFamily="2" charset="0"/>
                <a:ea typeface="Times New Roman" panose="02020603050405020304" pitchFamily="18" charset="0"/>
                <a:cs typeface="Times New Roman" panose="02020603050405020304" pitchFamily="18" charset="0"/>
              </a:rPr>
              <a:t> </a:t>
            </a:r>
          </a:p>
          <a:p>
            <a:r>
              <a:rPr lang="en-US" sz="1800" dirty="0">
                <a:solidFill>
                  <a:srgbClr val="000000"/>
                </a:solidFill>
                <a:effectLst/>
                <a:latin typeface="CorpoS" pitchFamily="2" charset="0"/>
                <a:ea typeface="Times New Roman" panose="02020603050405020304" pitchFamily="18" charset="0"/>
                <a:cs typeface="Times New Roman" panose="02020603050405020304" pitchFamily="18" charset="0"/>
              </a:rPr>
              <a:t>The author/speaker takes responsibility for any infringement on copyright and holds the UNECE harmless to this effect.</a:t>
            </a:r>
          </a:p>
          <a:p>
            <a:endParaRPr lang="de-DE" dirty="0"/>
          </a:p>
          <a:p>
            <a:pPr marL="285750" indent="-285750">
              <a:buFont typeface="Arial" panose="020B0604020202020204" pitchFamily="34" charset="0"/>
              <a:buChar char="•"/>
            </a:pPr>
            <a:endParaRPr lang="en-US" dirty="0">
              <a:solidFill>
                <a:srgbClr val="000000"/>
              </a:solidFill>
              <a:latin typeface="CorpoS" pitchFamily="2" charset="0"/>
              <a:ea typeface="Times New Roman" panose="02020603050405020304" pitchFamily="18" charset="0"/>
              <a:cs typeface="Times New Roman" panose="02020603050405020304" pitchFamily="18" charset="0"/>
            </a:endParaRPr>
          </a:p>
          <a:p>
            <a:endParaRPr lang="en-US" dirty="0">
              <a:solidFill>
                <a:srgbClr val="000000"/>
              </a:solidFill>
              <a:latin typeface="CorpoS" pitchFamily="2" charset="0"/>
              <a:ea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endParaRPr lang="en-US" sz="1800" dirty="0">
              <a:solidFill>
                <a:srgbClr val="000000"/>
              </a:solidFill>
              <a:effectLst/>
              <a:latin typeface="CorpoS" pitchFamily="2" charset="0"/>
              <a:ea typeface="Times New Roman" panose="02020603050405020304" pitchFamily="18" charset="0"/>
              <a:cs typeface="Times New Roman" panose="02020603050405020304" pitchFamily="18" charset="0"/>
            </a:endParaRPr>
          </a:p>
          <a:p>
            <a:endParaRPr lang="de-DE" sz="1800" dirty="0">
              <a:solidFill>
                <a:srgbClr val="000000"/>
              </a:solidFill>
              <a:effectLst/>
              <a:latin typeface="CorpoS" pitchFamily="2"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5303129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IO_CD_LOGO_PROTECTION" val="true"/>
</p:tagLst>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acccb6d4-dbe5-46d2-b4d3-5733603d8cc6">
      <Terms xmlns="http://schemas.microsoft.com/office/infopath/2007/PartnerControls"/>
    </lcf76f155ced4ddcb4097134ff3c332f>
    <TaxCatchAll xmlns="985ec44e-1bab-4c0b-9df0-6ba128686fc9" xsi:nil="true"/>
    <Path xmlns="acccb6d4-dbe5-46d2-b4d3-5733603d8cc6"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3B8422D08C252547BB1CFA7F78E2CB83" ma:contentTypeVersion="21" ma:contentTypeDescription="Create a new document." ma:contentTypeScope="" ma:versionID="70aa97d293dc1b068aad8ec574bd5b29">
  <xsd:schema xmlns:xsd="http://www.w3.org/2001/XMLSchema" xmlns:xs="http://www.w3.org/2001/XMLSchema" xmlns:p="http://schemas.microsoft.com/office/2006/metadata/properties" xmlns:ns2="4b4a1c0d-4a69-4996-a84a-fc699b9f49de" xmlns:ns3="acccb6d4-dbe5-46d2-b4d3-5733603d8cc6" xmlns:ns4="985ec44e-1bab-4c0b-9df0-6ba128686fc9" targetNamespace="http://schemas.microsoft.com/office/2006/metadata/properties" ma:root="true" ma:fieldsID="116effa8a8d4dca7515820515ac66886" ns2:_="" ns3:_="" ns4:_="">
    <xsd:import namespace="4b4a1c0d-4a69-4996-a84a-fc699b9f49de"/>
    <xsd:import namespace="acccb6d4-dbe5-46d2-b4d3-5733603d8cc6"/>
    <xsd:import namespace="985ec44e-1bab-4c0b-9df0-6ba128686fc9"/>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3:MediaLengthInSeconds" minOccurs="0"/>
                <xsd:element ref="ns3:lcf76f155ced4ddcb4097134ff3c332f" minOccurs="0"/>
                <xsd:element ref="ns4:TaxCatchAll" minOccurs="0"/>
                <xsd:element ref="ns3:MediaServiceObjectDetectorVersions" minOccurs="0"/>
                <xsd:element ref="ns3:MediaServiceSearchProperties" minOccurs="0"/>
                <xsd:element ref="ns3:MediaServiceBillingMetadata" minOccurs="0"/>
                <xsd:element ref="ns3:Pat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b4a1c0d-4a69-4996-a84a-fc699b9f49de"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cccb6d4-dbe5-46d2-b4d3-5733603d8cc6"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78175662-8596-484a-92c7-351d01561e22"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element name="Path" ma:index="27" nillable="true" ma:displayName="Path" ma:internalName="Path">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85ec44e-1bab-4c0b-9df0-6ba128686fc9"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02cb41a6-c265-4598-b948-df01c7e084ec}" ma:internalName="TaxCatchAll" ma:showField="CatchAllData" ma:web="4b4a1c0d-4a69-4996-a84a-fc699b9f49d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FBC50CC-3255-414A-8AA0-2A9CF8EC7587}">
  <ds:schemaRefs>
    <ds:schemaRef ds:uri="http://schemas.microsoft.com/office/2006/metadata/properties"/>
    <ds:schemaRef ds:uri="http://schemas.microsoft.com/office/infopath/2007/PartnerControls"/>
    <ds:schemaRef ds:uri="acccb6d4-dbe5-46d2-b4d3-5733603d8cc6"/>
    <ds:schemaRef ds:uri="985ec44e-1bab-4c0b-9df0-6ba128686fc9"/>
  </ds:schemaRefs>
</ds:datastoreItem>
</file>

<file path=customXml/itemProps2.xml><?xml version="1.0" encoding="utf-8"?>
<ds:datastoreItem xmlns:ds="http://schemas.openxmlformats.org/officeDocument/2006/customXml" ds:itemID="{E8A87993-0E42-4A98-A4D9-382CB232454C}">
  <ds:schemaRefs>
    <ds:schemaRef ds:uri="http://schemas.microsoft.com/sharepoint/v3/contenttype/forms"/>
  </ds:schemaRefs>
</ds:datastoreItem>
</file>

<file path=customXml/itemProps3.xml><?xml version="1.0" encoding="utf-8"?>
<ds:datastoreItem xmlns:ds="http://schemas.openxmlformats.org/officeDocument/2006/customXml" ds:itemID="{3207F650-F87C-4B3A-B79E-A78F056A5C69}"/>
</file>

<file path=docMetadata/LabelInfo.xml><?xml version="1.0" encoding="utf-8"?>
<clbl:labelList xmlns:clbl="http://schemas.microsoft.com/office/2020/mipLabelMetadata">
  <clbl:label id="{606bed3f-efae-4d70-a15b-866bb27c918d}" enabled="1" method="Privileged" siteId="{0f9e35db-544f-4f60-bdcc-5ea416e6dc70}" contentBits="0" removed="0"/>
</clbl:labelList>
</file>

<file path=docProps/app.xml><?xml version="1.0" encoding="utf-8"?>
<Properties xmlns="http://schemas.openxmlformats.org/officeDocument/2006/extended-properties" xmlns:vt="http://schemas.openxmlformats.org/officeDocument/2006/docPropsVTypes">
  <TotalTime>3</TotalTime>
  <Words>1183</Words>
  <Application>Microsoft Office PowerPoint</Application>
  <PresentationFormat>Widescreen</PresentationFormat>
  <Paragraphs>115</Paragraphs>
  <Slides>7</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7</vt:i4>
      </vt:variant>
    </vt:vector>
  </HeadingPairs>
  <TitlesOfParts>
    <vt:vector size="15" baseType="lpstr">
      <vt:lpstr>CorpoS</vt:lpstr>
      <vt:lpstr>Aptos</vt:lpstr>
      <vt:lpstr>Arial</vt:lpstr>
      <vt:lpstr>Calibri</vt:lpstr>
      <vt:lpstr>Calibri Light</vt:lpstr>
      <vt:lpstr>Symbol</vt:lpstr>
      <vt:lpstr>Wingdings</vt:lpstr>
      <vt:lpstr>Office</vt:lpstr>
      <vt:lpstr>Status report of the UNECE GRSG Task Force on UN-R46</vt:lpstr>
      <vt:lpstr>PowerPoint Presentation</vt:lpstr>
      <vt:lpstr>PowerPoint Presentation</vt:lpstr>
      <vt:lpstr>PowerPoint Presentation</vt:lpstr>
      <vt:lpstr>New Structure UN-R 46</vt:lpstr>
      <vt:lpstr>PowerPoint Presentation</vt:lpstr>
      <vt:lpstr>PowerPoint Presentation</vt:lpstr>
    </vt:vector>
  </TitlesOfParts>
  <Company>Daimler AG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Status report of the UNECE GRSG Task Force on Accessibility (UN R 107)</dc:title>
  <dc:creator>Becker, Michael (EVOMA) [DT]</dc:creator>
  <cp:lastModifiedBy>Edoardo Gianotti</cp:lastModifiedBy>
  <cp:revision>7</cp:revision>
  <dcterms:created xsi:type="dcterms:W3CDTF">2024-04-08T15:09:35Z</dcterms:created>
  <dcterms:modified xsi:type="dcterms:W3CDTF">2025-10-06T10:38:29Z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924dbb1d-991d-4bbd-aad5-33bac1d8ffaf_Enabled">
    <vt:lpwstr>true</vt:lpwstr>
  </property>
  <property fmtid="{D5CDD505-2E9C-101B-9397-08002B2CF9AE}" pid="3" name="MSIP_Label_924dbb1d-991d-4bbd-aad5-33bac1d8ffaf_SetDate">
    <vt:lpwstr>2024-04-08T15:55:37Z</vt:lpwstr>
  </property>
  <property fmtid="{D5CDD505-2E9C-101B-9397-08002B2CF9AE}" pid="4" name="MSIP_Label_924dbb1d-991d-4bbd-aad5-33bac1d8ffaf_Method">
    <vt:lpwstr>Standard</vt:lpwstr>
  </property>
  <property fmtid="{D5CDD505-2E9C-101B-9397-08002B2CF9AE}" pid="5" name="MSIP_Label_924dbb1d-991d-4bbd-aad5-33bac1d8ffaf_Name">
    <vt:lpwstr>924dbb1d-991d-4bbd-aad5-33bac1d8ffaf</vt:lpwstr>
  </property>
  <property fmtid="{D5CDD505-2E9C-101B-9397-08002B2CF9AE}" pid="6" name="MSIP_Label_924dbb1d-991d-4bbd-aad5-33bac1d8ffaf_SiteId">
    <vt:lpwstr>9652d7c2-1ccf-4940-8151-4a92bd474ed0</vt:lpwstr>
  </property>
  <property fmtid="{D5CDD505-2E9C-101B-9397-08002B2CF9AE}" pid="7" name="MSIP_Label_924dbb1d-991d-4bbd-aad5-33bac1d8ffaf_ActionId">
    <vt:lpwstr>9b4dc9b8-206a-468b-a9b5-e6d5b185e9f0</vt:lpwstr>
  </property>
  <property fmtid="{D5CDD505-2E9C-101B-9397-08002B2CF9AE}" pid="8" name="MSIP_Label_924dbb1d-991d-4bbd-aad5-33bac1d8ffaf_ContentBits">
    <vt:lpwstr>0</vt:lpwstr>
  </property>
  <property fmtid="{D5CDD505-2E9C-101B-9397-08002B2CF9AE}" pid="9" name="MSIP_Label_d3d538fd-7cd2-4b8b-bd42-f6ee8cc1e568_Enabled">
    <vt:lpwstr>true</vt:lpwstr>
  </property>
  <property fmtid="{D5CDD505-2E9C-101B-9397-08002B2CF9AE}" pid="10" name="MSIP_Label_d3d538fd-7cd2-4b8b-bd42-f6ee8cc1e568_SetDate">
    <vt:lpwstr>2024-04-12T14:05:03Z</vt:lpwstr>
  </property>
  <property fmtid="{D5CDD505-2E9C-101B-9397-08002B2CF9AE}" pid="11" name="MSIP_Label_d3d538fd-7cd2-4b8b-bd42-f6ee8cc1e568_Method">
    <vt:lpwstr>Standard</vt:lpwstr>
  </property>
  <property fmtid="{D5CDD505-2E9C-101B-9397-08002B2CF9AE}" pid="12" name="MSIP_Label_d3d538fd-7cd2-4b8b-bd42-f6ee8cc1e568_Name">
    <vt:lpwstr>d3d538fd-7cd2-4b8b-bd42-f6ee8cc1e568</vt:lpwstr>
  </property>
  <property fmtid="{D5CDD505-2E9C-101B-9397-08002B2CF9AE}" pid="13" name="MSIP_Label_d3d538fd-7cd2-4b8b-bd42-f6ee8cc1e568_SiteId">
    <vt:lpwstr>255bd3b3-8412-4e31-a3ec-56916c7ae8c0</vt:lpwstr>
  </property>
  <property fmtid="{D5CDD505-2E9C-101B-9397-08002B2CF9AE}" pid="14" name="MSIP_Label_d3d538fd-7cd2-4b8b-bd42-f6ee8cc1e568_ActionId">
    <vt:lpwstr>7ba711b8-abbd-487b-96f0-36f9d1a32267</vt:lpwstr>
  </property>
  <property fmtid="{D5CDD505-2E9C-101B-9397-08002B2CF9AE}" pid="15" name="MSIP_Label_d3d538fd-7cd2-4b8b-bd42-f6ee8cc1e568_ContentBits">
    <vt:lpwstr>0</vt:lpwstr>
  </property>
  <property fmtid="{D5CDD505-2E9C-101B-9397-08002B2CF9AE}" pid="16" name="ContentTypeId">
    <vt:lpwstr>0x0101003B8422D08C252547BB1CFA7F78E2CB83</vt:lpwstr>
  </property>
  <property fmtid="{D5CDD505-2E9C-101B-9397-08002B2CF9AE}" pid="17" name="MediaServiceImageTags">
    <vt:lpwstr/>
  </property>
  <property fmtid="{D5CDD505-2E9C-101B-9397-08002B2CF9AE}" pid="18" name="gba66df640194346a5267c50f24d4797">
    <vt:lpwstr/>
  </property>
  <property fmtid="{D5CDD505-2E9C-101B-9397-08002B2CF9AE}" pid="19" name="Office_x0020_of_x0020_Origin">
    <vt:lpwstr/>
  </property>
  <property fmtid="{D5CDD505-2E9C-101B-9397-08002B2CF9AE}" pid="20" name="Office of Origin">
    <vt:lpwstr/>
  </property>
</Properties>
</file>